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192"/>
  </p:notesMasterIdLst>
  <p:sldIdLst>
    <p:sldId id="256" r:id="rId2"/>
    <p:sldId id="257" r:id="rId3"/>
    <p:sldId id="261" r:id="rId4"/>
    <p:sldId id="258" r:id="rId5"/>
    <p:sldId id="259" r:id="rId6"/>
    <p:sldId id="262" r:id="rId7"/>
    <p:sldId id="260"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94" r:id="rId21"/>
    <p:sldId id="275" r:id="rId22"/>
    <p:sldId id="276" r:id="rId23"/>
    <p:sldId id="277" r:id="rId24"/>
    <p:sldId id="278" r:id="rId25"/>
    <p:sldId id="279" r:id="rId26"/>
    <p:sldId id="280" r:id="rId27"/>
    <p:sldId id="281" r:id="rId28"/>
    <p:sldId id="282" r:id="rId29"/>
    <p:sldId id="283" r:id="rId30"/>
    <p:sldId id="284" r:id="rId31"/>
    <p:sldId id="285" r:id="rId32"/>
    <p:sldId id="295" r:id="rId33"/>
    <p:sldId id="296" r:id="rId34"/>
    <p:sldId id="286" r:id="rId35"/>
    <p:sldId id="287" r:id="rId36"/>
    <p:sldId id="288" r:id="rId37"/>
    <p:sldId id="289" r:id="rId38"/>
    <p:sldId id="290" r:id="rId39"/>
    <p:sldId id="291" r:id="rId40"/>
    <p:sldId id="292" r:id="rId41"/>
    <p:sldId id="293" r:id="rId42"/>
    <p:sldId id="297" r:id="rId43"/>
    <p:sldId id="298" r:id="rId44"/>
    <p:sldId id="299" r:id="rId45"/>
    <p:sldId id="300" r:id="rId46"/>
    <p:sldId id="301" r:id="rId47"/>
    <p:sldId id="302" r:id="rId48"/>
    <p:sldId id="303"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9" r:id="rId92"/>
    <p:sldId id="348"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27"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10" r:id="rId146"/>
    <p:sldId id="401" r:id="rId147"/>
    <p:sldId id="411" r:id="rId148"/>
    <p:sldId id="412" r:id="rId149"/>
    <p:sldId id="413" r:id="rId150"/>
    <p:sldId id="414" r:id="rId151"/>
    <p:sldId id="403" r:id="rId152"/>
    <p:sldId id="417" r:id="rId153"/>
    <p:sldId id="418" r:id="rId154"/>
    <p:sldId id="430" r:id="rId155"/>
    <p:sldId id="431" r:id="rId156"/>
    <p:sldId id="432" r:id="rId157"/>
    <p:sldId id="433" r:id="rId158"/>
    <p:sldId id="419" r:id="rId159"/>
    <p:sldId id="420" r:id="rId160"/>
    <p:sldId id="421" r:id="rId161"/>
    <p:sldId id="422" r:id="rId162"/>
    <p:sldId id="429" r:id="rId163"/>
    <p:sldId id="434" r:id="rId164"/>
    <p:sldId id="435" r:id="rId165"/>
    <p:sldId id="436" r:id="rId166"/>
    <p:sldId id="423" r:id="rId167"/>
    <p:sldId id="424" r:id="rId168"/>
    <p:sldId id="425" r:id="rId169"/>
    <p:sldId id="426" r:id="rId170"/>
    <p:sldId id="427" r:id="rId171"/>
    <p:sldId id="428" r:id="rId172"/>
    <p:sldId id="437" r:id="rId173"/>
    <p:sldId id="439" r:id="rId174"/>
    <p:sldId id="440" r:id="rId175"/>
    <p:sldId id="441" r:id="rId176"/>
    <p:sldId id="442" r:id="rId177"/>
    <p:sldId id="443" r:id="rId178"/>
    <p:sldId id="444" r:id="rId179"/>
    <p:sldId id="445" r:id="rId180"/>
    <p:sldId id="446" r:id="rId181"/>
    <p:sldId id="447" r:id="rId182"/>
    <p:sldId id="448" r:id="rId183"/>
    <p:sldId id="449" r:id="rId184"/>
    <p:sldId id="450" r:id="rId185"/>
    <p:sldId id="451" r:id="rId186"/>
    <p:sldId id="452" r:id="rId187"/>
    <p:sldId id="453" r:id="rId188"/>
    <p:sldId id="454" r:id="rId189"/>
    <p:sldId id="455" r:id="rId190"/>
    <p:sldId id="456" r:id="rId1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bib" initials="H" lastIdx="1" clrIdx="0">
    <p:extLst>
      <p:ext uri="{19B8F6BF-5375-455C-9EA6-DF929625EA0E}">
        <p15:presenceInfo xmlns:p15="http://schemas.microsoft.com/office/powerpoint/2012/main" userId="Habi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82944" autoAdjust="0"/>
  </p:normalViewPr>
  <p:slideViewPr>
    <p:cSldViewPr snapToGrid="0">
      <p:cViewPr varScale="1">
        <p:scale>
          <a:sx n="86" d="100"/>
          <a:sy n="86" d="100"/>
        </p:scale>
        <p:origin x="114" y="210"/>
      </p:cViewPr>
      <p:guideLst/>
    </p:cSldViewPr>
  </p:slid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commentAuthors" Target="commentAuthor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viewProps" Target="viewProp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1-31T11:02:03.800" idx="1">
    <p:pos x="10" y="10"/>
    <p:text/>
    <p:extLst>
      <p:ext uri="{C676402C-5697-4E1C-873F-D02D1690AC5C}">
        <p15:threadingInfo xmlns:p15="http://schemas.microsoft.com/office/powerpoint/2012/main" timeZoneBias="-21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63933B-452C-4C43-B4E2-961D3BBD2BEC}" type="datetimeFigureOut">
              <a:rPr lang="en-US" smtClean="0"/>
              <a:t>4/11/2014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0EFF3-905D-492C-9C95-963881AEC184}" type="slidenum">
              <a:rPr lang="en-US" smtClean="0"/>
              <a:t>‹#›</a:t>
            </a:fld>
            <a:endParaRPr lang="en-US"/>
          </a:p>
        </p:txBody>
      </p:sp>
    </p:spTree>
    <p:extLst>
      <p:ext uri="{BB962C8B-B14F-4D97-AF65-F5344CB8AC3E}">
        <p14:creationId xmlns:p14="http://schemas.microsoft.com/office/powerpoint/2010/main" val="2834182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واقعیت</a:t>
            </a:r>
            <a:r>
              <a:rPr lang="fa-IR" baseline="0" dirty="0" smtClean="0"/>
              <a:t> این است که تعریف واحدی برای هوش مصنوعی وجود ندارد</a:t>
            </a:r>
          </a:p>
          <a:p>
            <a:pPr algn="r" rtl="1"/>
            <a:r>
              <a:rPr lang="fa-IR" baseline="0" dirty="0" smtClean="0"/>
              <a:t>هوش مصنوعی در واقع ساخت مصنوعی مفهوم هوش است که این تضاد در تعریف هوش مصنوعی ازعدم وجود  تعریف مشخصی از هوش، نشات می گیرد.</a:t>
            </a:r>
          </a:p>
          <a:p>
            <a:pPr algn="r" rtl="1"/>
            <a:r>
              <a:rPr lang="fa-IR" baseline="0" dirty="0" smtClean="0"/>
              <a:t>در علوم شناختی ما به دنبال درک و شناخت فرایند تفکر انسان هستیم، اگر ما نتوانیم نحوه تفکر انسان را بصورت فرمال بیان کنیم امکان پیاده سازی هوش مصنوعی وجود دارد.</a:t>
            </a:r>
          </a:p>
          <a:p>
            <a:pPr algn="r" rtl="1"/>
            <a:r>
              <a:rPr lang="fa-IR" baseline="0" dirty="0" smtClean="0"/>
              <a:t>در انسانی عمل کردن ما به دنبال یک دیدگاه روانشاختی از انسان هستیم، ما به دنبال ساخت سیستم هایی هستیم که مانند انسان عمل کنند، بدون توجه به نحوه ساخت انها مهم این است که شبیه انسان عمل کنند</a:t>
            </a:r>
          </a:p>
          <a:p>
            <a:pPr algn="r" rtl="1"/>
            <a:r>
              <a:rPr lang="fa-IR" baseline="0" dirty="0" smtClean="0"/>
              <a:t>در ازمون تورینگ فرض می شود که انسانی توسط یک سیستم مبتنی بر چت با یک کامپیوتر ارتباط برقرار می کند. فرد نمی دادند که در پشت سیستم انسان قرار دارد یا ماشین. اگر افراد شرکت کننده در این ازمون به این نتیجه برسند که سیستمی که با ان ارتبط بر قرار کرده اند انسان است و ماشین نیست، این سیستم هوشمند به حساب می اید.</a:t>
            </a:r>
          </a:p>
          <a:p>
            <a:pPr algn="r" rtl="1"/>
            <a:r>
              <a:rPr lang="fa-IR" baseline="0" dirty="0" smtClean="0"/>
              <a:t>در علم منطق فرایند تفکر انسانی از طریق قوانین استنتاچی بیان می شود. اگر ما بتوانی فرایند استنتاج انسانی را بصورت قوانی ریاضی بازنویس کنیم انگاه می توانیم با اتکا به قوانین ریاضی این فرایند را تبدیل به فرایند ماشینی کنیم</a:t>
            </a:r>
          </a:p>
          <a:p>
            <a:pPr algn="r" rtl="1"/>
            <a:r>
              <a:rPr lang="fa-IR" baseline="0" dirty="0" smtClean="0"/>
              <a:t>در عقلانی عمل کردن ما به دنبال انجام اعمالی هستیم که ناظری که بر این اعمال نظارت میکند رفتاری عقلانی را مشاهده کند باز هم روش پیاده سازی مهم نیست</a:t>
            </a:r>
          </a:p>
          <a:p>
            <a:pPr algn="r" rtl="1"/>
            <a:endParaRPr lang="fa-IR" baseline="0" dirty="0" smtClean="0"/>
          </a:p>
          <a:p>
            <a:pPr algn="r" rtl="1"/>
            <a:r>
              <a:rPr lang="fa-IR" baseline="0" dirty="0" smtClean="0"/>
              <a:t>دسته بندی های دیگردر کتاب اشاره نشده</a:t>
            </a:r>
          </a:p>
          <a:p>
            <a:pPr algn="r" rtl="1"/>
            <a:r>
              <a:rPr lang="fa-IR" baseline="0" dirty="0" smtClean="0"/>
              <a:t>نماد گرایانه: استفاده از یکسری نماد ها یا واژگان برای تعریف و تبیین دنیا. اگر بتوانیم این نمادها (</a:t>
            </a:r>
            <a:r>
              <a:rPr lang="en-US" baseline="0" dirty="0" smtClean="0"/>
              <a:t>Ontology</a:t>
            </a:r>
            <a:r>
              <a:rPr lang="fa-IR" baseline="0" dirty="0" smtClean="0"/>
              <a:t>) را به ماشین منتقل کنیم و روشهای استنتاجی را نیز به انها اضافه کنیم انگاه می توانیم ماشین هایی داشته باشیم که با توجه به این نمادها فکر کنند. قوانین عام استناجی نقش کلید دارد</a:t>
            </a:r>
          </a:p>
          <a:p>
            <a:pPr algn="r" rtl="1"/>
            <a:r>
              <a:rPr lang="fa-IR" baseline="0" dirty="0" smtClean="0"/>
              <a:t>پیوندگرایانه: ما نباید به دنبال قوانین عام باشیم چون تعداد انها زیاد است و ممکن است اشتباه یا ناقص باشد بله باید به دنبال استقرا کردن از مشاهدات موجود و رسیدن به شبه قوانینی باشیم که نتایج بهتری ایجاد کند (یادگیری از روی مثال بدون درگ قوانین حاکم بر ان)</a:t>
            </a:r>
          </a:p>
        </p:txBody>
      </p:sp>
      <p:sp>
        <p:nvSpPr>
          <p:cNvPr id="4" name="Slide Number Placeholder 3"/>
          <p:cNvSpPr>
            <a:spLocks noGrp="1"/>
          </p:cNvSpPr>
          <p:nvPr>
            <p:ph type="sldNum" sz="quarter" idx="10"/>
          </p:nvPr>
        </p:nvSpPr>
        <p:spPr/>
        <p:txBody>
          <a:bodyPr/>
          <a:lstStyle/>
          <a:p>
            <a:fld id="{1910EFF3-905D-492C-9C95-963881AEC184}" type="slidenum">
              <a:rPr lang="en-US" smtClean="0"/>
              <a:t>4</a:t>
            </a:fld>
            <a:endParaRPr lang="en-US" dirty="0"/>
          </a:p>
        </p:txBody>
      </p:sp>
    </p:spTree>
    <p:extLst>
      <p:ext uri="{BB962C8B-B14F-4D97-AF65-F5344CB8AC3E}">
        <p14:creationId xmlns:p14="http://schemas.microsoft.com/office/powerpoint/2010/main" val="449575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دو روش جستجو:</a:t>
            </a:r>
            <a:r>
              <a:rPr lang="fa-IR" baseline="0" dirty="0" smtClean="0"/>
              <a:t> گرافی و درختی</a:t>
            </a:r>
          </a:p>
          <a:p>
            <a:pPr algn="r" rtl="1"/>
            <a:r>
              <a:rPr lang="fa-IR" baseline="0" dirty="0" smtClean="0"/>
              <a:t>تفاوت: در جستجوی درختی ما حافظه ای برای قرار دادن گره هایی که قبلا توسعه داده شده اند در نظر نمی گیریم اما در جستجوی گرافی این حافظه یعنی </a:t>
            </a:r>
            <a:r>
              <a:rPr lang="en-US" baseline="0" dirty="0" smtClean="0"/>
              <a:t>explored set</a:t>
            </a:r>
            <a:r>
              <a:rPr lang="fa-IR" baseline="0" dirty="0" smtClean="0"/>
              <a:t> را ایجاد می کنیم</a:t>
            </a:r>
          </a:p>
          <a:p>
            <a:pPr algn="r" rtl="1"/>
            <a:r>
              <a:rPr lang="fa-IR" baseline="0" dirty="0" smtClean="0"/>
              <a:t>اینکه کدام روش بهتر است به مسئله ربط دارد مثلا در معمای 8 جستجوی گرافی بهتر است و در 8 وزیر روش درتی بهتر است</a:t>
            </a: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15</a:t>
            </a:fld>
            <a:endParaRPr lang="en-US" dirty="0"/>
          </a:p>
        </p:txBody>
      </p:sp>
    </p:spTree>
    <p:extLst>
      <p:ext uri="{BB962C8B-B14F-4D97-AF65-F5344CB8AC3E}">
        <p14:creationId xmlns:p14="http://schemas.microsoft.com/office/powerpoint/2010/main" val="358313047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113</a:t>
            </a:fld>
            <a:endParaRPr lang="en-US"/>
          </a:p>
        </p:txBody>
      </p:sp>
    </p:spTree>
    <p:extLst>
      <p:ext uri="{BB962C8B-B14F-4D97-AF65-F5344CB8AC3E}">
        <p14:creationId xmlns:p14="http://schemas.microsoft.com/office/powerpoint/2010/main" val="210160859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114</a:t>
            </a:fld>
            <a:endParaRPr lang="en-US"/>
          </a:p>
        </p:txBody>
      </p:sp>
    </p:spTree>
    <p:extLst>
      <p:ext uri="{BB962C8B-B14F-4D97-AF65-F5344CB8AC3E}">
        <p14:creationId xmlns:p14="http://schemas.microsoft.com/office/powerpoint/2010/main" val="42410023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115</a:t>
            </a:fld>
            <a:endParaRPr lang="en-US"/>
          </a:p>
        </p:txBody>
      </p:sp>
    </p:spTree>
    <p:extLst>
      <p:ext uri="{BB962C8B-B14F-4D97-AF65-F5344CB8AC3E}">
        <p14:creationId xmlns:p14="http://schemas.microsoft.com/office/powerpoint/2010/main" val="9678953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116</a:t>
            </a:fld>
            <a:endParaRPr lang="en-US"/>
          </a:p>
        </p:txBody>
      </p:sp>
    </p:spTree>
    <p:extLst>
      <p:ext uri="{BB962C8B-B14F-4D97-AF65-F5344CB8AC3E}">
        <p14:creationId xmlns:p14="http://schemas.microsoft.com/office/powerpoint/2010/main" val="2351974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117</a:t>
            </a:fld>
            <a:endParaRPr lang="en-US"/>
          </a:p>
        </p:txBody>
      </p:sp>
    </p:spTree>
    <p:extLst>
      <p:ext uri="{BB962C8B-B14F-4D97-AF65-F5344CB8AC3E}">
        <p14:creationId xmlns:p14="http://schemas.microsoft.com/office/powerpoint/2010/main" val="359627861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118</a:t>
            </a:fld>
            <a:endParaRPr lang="en-US"/>
          </a:p>
        </p:txBody>
      </p:sp>
    </p:spTree>
    <p:extLst>
      <p:ext uri="{BB962C8B-B14F-4D97-AF65-F5344CB8AC3E}">
        <p14:creationId xmlns:p14="http://schemas.microsoft.com/office/powerpoint/2010/main" val="169034374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119</a:t>
            </a:fld>
            <a:endParaRPr lang="en-US"/>
          </a:p>
        </p:txBody>
      </p:sp>
    </p:spTree>
    <p:extLst>
      <p:ext uri="{BB962C8B-B14F-4D97-AF65-F5344CB8AC3E}">
        <p14:creationId xmlns:p14="http://schemas.microsoft.com/office/powerpoint/2010/main" val="409096436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120</a:t>
            </a:fld>
            <a:endParaRPr lang="en-US"/>
          </a:p>
        </p:txBody>
      </p:sp>
    </p:spTree>
    <p:extLst>
      <p:ext uri="{BB962C8B-B14F-4D97-AF65-F5344CB8AC3E}">
        <p14:creationId xmlns:p14="http://schemas.microsoft.com/office/powerpoint/2010/main" val="90115916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121</a:t>
            </a:fld>
            <a:endParaRPr lang="en-US"/>
          </a:p>
        </p:txBody>
      </p:sp>
    </p:spTree>
    <p:extLst>
      <p:ext uri="{BB962C8B-B14F-4D97-AF65-F5344CB8AC3E}">
        <p14:creationId xmlns:p14="http://schemas.microsoft.com/office/powerpoint/2010/main" val="185044999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122</a:t>
            </a:fld>
            <a:endParaRPr lang="en-US"/>
          </a:p>
        </p:txBody>
      </p:sp>
    </p:spTree>
    <p:extLst>
      <p:ext uri="{BB962C8B-B14F-4D97-AF65-F5344CB8AC3E}">
        <p14:creationId xmlns:p14="http://schemas.microsoft.com/office/powerpoint/2010/main" val="3584677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ایا الگوریتم زمانتی دارد که پاسخ</a:t>
            </a:r>
            <a:r>
              <a:rPr lang="fa-IR" baseline="0" dirty="0" smtClean="0"/>
              <a:t> را پیدا کند یا خیر؟</a:t>
            </a:r>
          </a:p>
          <a:p>
            <a:pPr algn="r" rtl="1"/>
            <a:r>
              <a:rPr lang="fa-IR" baseline="0" dirty="0" smtClean="0"/>
              <a:t>ایا الگوریتم پاسخ را اگر پیدا کند در مسیر بهینه می یابد یا خیر؟</a:t>
            </a:r>
          </a:p>
          <a:p>
            <a:pPr algn="r" rtl="1"/>
            <a:r>
              <a:rPr lang="fa-IR" baseline="0" dirty="0" smtClean="0"/>
              <a:t>پیچیدگی زمانی و فضایی مربوط به درس طراحی الگوریتم</a:t>
            </a:r>
          </a:p>
          <a:p>
            <a:pPr algn="r" rtl="1"/>
            <a:r>
              <a:rPr lang="fa-IR" baseline="0" dirty="0" smtClean="0"/>
              <a:t>فاکتور انشعاب منظور درجه خروجی هر گره از گراف و در کل متوسط درجه خروجی گره های یک گراف</a:t>
            </a:r>
          </a:p>
          <a:p>
            <a:pPr algn="r" rtl="1"/>
            <a:r>
              <a:rPr lang="fa-IR" baseline="0" dirty="0" smtClean="0"/>
              <a:t>عمق راه حل عمق نزدیکترین پاسخ در مسئله</a:t>
            </a:r>
          </a:p>
          <a:p>
            <a:pPr algn="r" rtl="1"/>
            <a:r>
              <a:rPr lang="fa-IR" baseline="0" dirty="0" smtClean="0"/>
              <a:t>عمق گراف طولانی تریم مسیر از در گراف</a:t>
            </a: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16</a:t>
            </a:fld>
            <a:endParaRPr lang="en-US" dirty="0"/>
          </a:p>
        </p:txBody>
      </p:sp>
    </p:spTree>
    <p:extLst>
      <p:ext uri="{BB962C8B-B14F-4D97-AF65-F5344CB8AC3E}">
        <p14:creationId xmlns:p14="http://schemas.microsoft.com/office/powerpoint/2010/main" val="188345319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123</a:t>
            </a:fld>
            <a:endParaRPr lang="en-US"/>
          </a:p>
        </p:txBody>
      </p:sp>
    </p:spTree>
    <p:extLst>
      <p:ext uri="{BB962C8B-B14F-4D97-AF65-F5344CB8AC3E}">
        <p14:creationId xmlns:p14="http://schemas.microsoft.com/office/powerpoint/2010/main" val="293602293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124</a:t>
            </a:fld>
            <a:endParaRPr lang="en-US"/>
          </a:p>
        </p:txBody>
      </p:sp>
    </p:spTree>
    <p:extLst>
      <p:ext uri="{BB962C8B-B14F-4D97-AF65-F5344CB8AC3E}">
        <p14:creationId xmlns:p14="http://schemas.microsoft.com/office/powerpoint/2010/main" val="37787322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125</a:t>
            </a:fld>
            <a:endParaRPr lang="en-US"/>
          </a:p>
        </p:txBody>
      </p:sp>
    </p:spTree>
    <p:extLst>
      <p:ext uri="{BB962C8B-B14F-4D97-AF65-F5344CB8AC3E}">
        <p14:creationId xmlns:p14="http://schemas.microsoft.com/office/powerpoint/2010/main" val="273454130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126</a:t>
            </a:fld>
            <a:endParaRPr lang="en-US"/>
          </a:p>
        </p:txBody>
      </p:sp>
    </p:spTree>
    <p:extLst>
      <p:ext uri="{BB962C8B-B14F-4D97-AF65-F5344CB8AC3E}">
        <p14:creationId xmlns:p14="http://schemas.microsoft.com/office/powerpoint/2010/main" val="399982027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127</a:t>
            </a:fld>
            <a:endParaRPr lang="en-US"/>
          </a:p>
        </p:txBody>
      </p:sp>
    </p:spTree>
    <p:extLst>
      <p:ext uri="{BB962C8B-B14F-4D97-AF65-F5344CB8AC3E}">
        <p14:creationId xmlns:p14="http://schemas.microsoft.com/office/powerpoint/2010/main" val="232485052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128</a:t>
            </a:fld>
            <a:endParaRPr lang="en-US"/>
          </a:p>
        </p:txBody>
      </p:sp>
    </p:spTree>
    <p:extLst>
      <p:ext uri="{BB962C8B-B14F-4D97-AF65-F5344CB8AC3E}">
        <p14:creationId xmlns:p14="http://schemas.microsoft.com/office/powerpoint/2010/main" val="333136435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129</a:t>
            </a:fld>
            <a:endParaRPr lang="en-US"/>
          </a:p>
        </p:txBody>
      </p:sp>
    </p:spTree>
    <p:extLst>
      <p:ext uri="{BB962C8B-B14F-4D97-AF65-F5344CB8AC3E}">
        <p14:creationId xmlns:p14="http://schemas.microsoft.com/office/powerpoint/2010/main" val="214578878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130</a:t>
            </a:fld>
            <a:endParaRPr lang="en-US"/>
          </a:p>
        </p:txBody>
      </p:sp>
    </p:spTree>
    <p:extLst>
      <p:ext uri="{BB962C8B-B14F-4D97-AF65-F5344CB8AC3E}">
        <p14:creationId xmlns:p14="http://schemas.microsoft.com/office/powerpoint/2010/main" val="232349413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131</a:t>
            </a:fld>
            <a:endParaRPr lang="en-US"/>
          </a:p>
        </p:txBody>
      </p:sp>
    </p:spTree>
    <p:extLst>
      <p:ext uri="{BB962C8B-B14F-4D97-AF65-F5344CB8AC3E}">
        <p14:creationId xmlns:p14="http://schemas.microsoft.com/office/powerpoint/2010/main" val="91747206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132</a:t>
            </a:fld>
            <a:endParaRPr lang="en-US"/>
          </a:p>
        </p:txBody>
      </p:sp>
    </p:spTree>
    <p:extLst>
      <p:ext uri="{BB962C8B-B14F-4D97-AF65-F5344CB8AC3E}">
        <p14:creationId xmlns:p14="http://schemas.microsoft.com/office/powerpoint/2010/main" val="1596969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r>
              <a:rPr lang="fa-IR" sz="2200" dirty="0" smtClean="0"/>
              <a:t>جستجوی غیر اگاهانه به اینده نگاه نمی کند</a:t>
            </a:r>
            <a:endParaRPr lang="en-US" sz="2200" dirty="0" smtClean="0"/>
          </a:p>
          <a:p>
            <a:pPr algn="r" rtl="1"/>
            <a:r>
              <a:rPr lang="fa-IR" dirty="0" smtClean="0"/>
              <a:t>مبنای تصمیم گیری گره</a:t>
            </a:r>
            <a:r>
              <a:rPr lang="fa-IR" baseline="0" dirty="0" smtClean="0"/>
              <a:t> هایی است که تاکنون بست داده شده اند</a:t>
            </a:r>
          </a:p>
          <a:p>
            <a:pPr algn="r" rtl="1"/>
            <a:r>
              <a:rPr lang="fa-IR" baseline="0" dirty="0" smtClean="0"/>
              <a:t>ضمانت می کنند که در بدترین شرایط تمام گره های گراف فضای حالت بست داده می شوند</a:t>
            </a:r>
          </a:p>
          <a:p>
            <a:pPr algn="r" rtl="1"/>
            <a:r>
              <a:rPr lang="fa-IR" baseline="0" dirty="0" smtClean="0"/>
              <a:t>جستجوی اگاهانه با استفاده از مفهوم توابع اکتشاف به ما کمک می کند که بین گره هایی که می خواهیم بست بدهیم یکی را در اولویت قرار دهیم که این اولویت براساس پیش بینی اینده است</a:t>
            </a: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17</a:t>
            </a:fld>
            <a:endParaRPr lang="en-US" dirty="0"/>
          </a:p>
        </p:txBody>
      </p:sp>
    </p:spTree>
    <p:extLst>
      <p:ext uri="{BB962C8B-B14F-4D97-AF65-F5344CB8AC3E}">
        <p14:creationId xmlns:p14="http://schemas.microsoft.com/office/powerpoint/2010/main" val="107768315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133</a:t>
            </a:fld>
            <a:endParaRPr lang="en-US"/>
          </a:p>
        </p:txBody>
      </p:sp>
    </p:spTree>
    <p:extLst>
      <p:ext uri="{BB962C8B-B14F-4D97-AF65-F5344CB8AC3E}">
        <p14:creationId xmlns:p14="http://schemas.microsoft.com/office/powerpoint/2010/main" val="94645796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134</a:t>
            </a:fld>
            <a:endParaRPr lang="en-US"/>
          </a:p>
        </p:txBody>
      </p:sp>
    </p:spTree>
    <p:extLst>
      <p:ext uri="{BB962C8B-B14F-4D97-AF65-F5344CB8AC3E}">
        <p14:creationId xmlns:p14="http://schemas.microsoft.com/office/powerpoint/2010/main" val="153975188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135</a:t>
            </a:fld>
            <a:endParaRPr lang="en-US"/>
          </a:p>
        </p:txBody>
      </p:sp>
    </p:spTree>
    <p:extLst>
      <p:ext uri="{BB962C8B-B14F-4D97-AF65-F5344CB8AC3E}">
        <p14:creationId xmlns:p14="http://schemas.microsoft.com/office/powerpoint/2010/main" val="204326005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136</a:t>
            </a:fld>
            <a:endParaRPr lang="en-US"/>
          </a:p>
        </p:txBody>
      </p:sp>
    </p:spTree>
    <p:extLst>
      <p:ext uri="{BB962C8B-B14F-4D97-AF65-F5344CB8AC3E}">
        <p14:creationId xmlns:p14="http://schemas.microsoft.com/office/powerpoint/2010/main" val="209093922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137</a:t>
            </a:fld>
            <a:endParaRPr lang="en-US"/>
          </a:p>
        </p:txBody>
      </p:sp>
    </p:spTree>
    <p:extLst>
      <p:ext uri="{BB962C8B-B14F-4D97-AF65-F5344CB8AC3E}">
        <p14:creationId xmlns:p14="http://schemas.microsoft.com/office/powerpoint/2010/main" val="150621545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138</a:t>
            </a:fld>
            <a:endParaRPr lang="en-US"/>
          </a:p>
        </p:txBody>
      </p:sp>
    </p:spTree>
    <p:extLst>
      <p:ext uri="{BB962C8B-B14F-4D97-AF65-F5344CB8AC3E}">
        <p14:creationId xmlns:p14="http://schemas.microsoft.com/office/powerpoint/2010/main" val="270541725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139</a:t>
            </a:fld>
            <a:endParaRPr lang="en-US"/>
          </a:p>
        </p:txBody>
      </p:sp>
    </p:spTree>
    <p:extLst>
      <p:ext uri="{BB962C8B-B14F-4D97-AF65-F5344CB8AC3E}">
        <p14:creationId xmlns:p14="http://schemas.microsoft.com/office/powerpoint/2010/main" val="80356332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140</a:t>
            </a:fld>
            <a:endParaRPr lang="en-US"/>
          </a:p>
        </p:txBody>
      </p:sp>
    </p:spTree>
    <p:extLst>
      <p:ext uri="{BB962C8B-B14F-4D97-AF65-F5344CB8AC3E}">
        <p14:creationId xmlns:p14="http://schemas.microsoft.com/office/powerpoint/2010/main" val="193788562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141</a:t>
            </a:fld>
            <a:endParaRPr lang="en-US"/>
          </a:p>
        </p:txBody>
      </p:sp>
    </p:spTree>
    <p:extLst>
      <p:ext uri="{BB962C8B-B14F-4D97-AF65-F5344CB8AC3E}">
        <p14:creationId xmlns:p14="http://schemas.microsoft.com/office/powerpoint/2010/main" val="8133257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142</a:t>
            </a:fld>
            <a:endParaRPr lang="en-US"/>
          </a:p>
        </p:txBody>
      </p:sp>
    </p:spTree>
    <p:extLst>
      <p:ext uri="{BB962C8B-B14F-4D97-AF65-F5344CB8AC3E}">
        <p14:creationId xmlns:p14="http://schemas.microsoft.com/office/powerpoint/2010/main" val="1703138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r>
              <a:rPr lang="fa-IR" dirty="0" smtClean="0"/>
              <a:t>روش </a:t>
            </a:r>
            <a:r>
              <a:rPr lang="en-US" dirty="0" err="1" smtClean="0"/>
              <a:t>bfs</a:t>
            </a:r>
            <a:r>
              <a:rPr lang="fa-IR" dirty="0" smtClean="0"/>
              <a:t> مبتنی بر یک صف است</a:t>
            </a: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19</a:t>
            </a:fld>
            <a:endParaRPr lang="en-US" dirty="0"/>
          </a:p>
        </p:txBody>
      </p:sp>
    </p:spTree>
    <p:extLst>
      <p:ext uri="{BB962C8B-B14F-4D97-AF65-F5344CB8AC3E}">
        <p14:creationId xmlns:p14="http://schemas.microsoft.com/office/powerpoint/2010/main" val="120231119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تفاوت</a:t>
            </a:r>
            <a:r>
              <a:rPr lang="fa-IR" baseline="0" dirty="0" smtClean="0"/>
              <a:t> این روش با روشهای قبلی</a:t>
            </a: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143</a:t>
            </a:fld>
            <a:endParaRPr lang="en-US"/>
          </a:p>
        </p:txBody>
      </p:sp>
    </p:spTree>
    <p:extLst>
      <p:ext uri="{BB962C8B-B14F-4D97-AF65-F5344CB8AC3E}">
        <p14:creationId xmlns:p14="http://schemas.microsoft.com/office/powerpoint/2010/main" val="197184284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144</a:t>
            </a:fld>
            <a:endParaRPr lang="en-US"/>
          </a:p>
        </p:txBody>
      </p:sp>
    </p:spTree>
    <p:extLst>
      <p:ext uri="{BB962C8B-B14F-4D97-AF65-F5344CB8AC3E}">
        <p14:creationId xmlns:p14="http://schemas.microsoft.com/office/powerpoint/2010/main" val="285435807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145</a:t>
            </a:fld>
            <a:endParaRPr lang="en-US"/>
          </a:p>
        </p:txBody>
      </p:sp>
    </p:spTree>
    <p:extLst>
      <p:ext uri="{BB962C8B-B14F-4D97-AF65-F5344CB8AC3E}">
        <p14:creationId xmlns:p14="http://schemas.microsoft.com/office/powerpoint/2010/main" val="238061912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146</a:t>
            </a:fld>
            <a:endParaRPr lang="en-US"/>
          </a:p>
        </p:txBody>
      </p:sp>
    </p:spTree>
    <p:extLst>
      <p:ext uri="{BB962C8B-B14F-4D97-AF65-F5344CB8AC3E}">
        <p14:creationId xmlns:p14="http://schemas.microsoft.com/office/powerpoint/2010/main" val="101302801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148</a:t>
            </a:fld>
            <a:endParaRPr lang="en-US"/>
          </a:p>
        </p:txBody>
      </p:sp>
    </p:spTree>
    <p:extLst>
      <p:ext uri="{BB962C8B-B14F-4D97-AF65-F5344CB8AC3E}">
        <p14:creationId xmlns:p14="http://schemas.microsoft.com/office/powerpoint/2010/main" val="283050693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149</a:t>
            </a:fld>
            <a:endParaRPr lang="en-US"/>
          </a:p>
        </p:txBody>
      </p:sp>
    </p:spTree>
    <p:extLst>
      <p:ext uri="{BB962C8B-B14F-4D97-AF65-F5344CB8AC3E}">
        <p14:creationId xmlns:p14="http://schemas.microsoft.com/office/powerpoint/2010/main" val="42533828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150</a:t>
            </a:fld>
            <a:endParaRPr lang="en-US"/>
          </a:p>
        </p:txBody>
      </p:sp>
    </p:spTree>
    <p:extLst>
      <p:ext uri="{BB962C8B-B14F-4D97-AF65-F5344CB8AC3E}">
        <p14:creationId xmlns:p14="http://schemas.microsoft.com/office/powerpoint/2010/main" val="387768284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151</a:t>
            </a:fld>
            <a:endParaRPr lang="en-US"/>
          </a:p>
        </p:txBody>
      </p:sp>
    </p:spTree>
    <p:extLst>
      <p:ext uri="{BB962C8B-B14F-4D97-AF65-F5344CB8AC3E}">
        <p14:creationId xmlns:p14="http://schemas.microsoft.com/office/powerpoint/2010/main" val="339621417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152</a:t>
            </a:fld>
            <a:endParaRPr lang="en-US"/>
          </a:p>
        </p:txBody>
      </p:sp>
    </p:spTree>
    <p:extLst>
      <p:ext uri="{BB962C8B-B14F-4D97-AF65-F5344CB8AC3E}">
        <p14:creationId xmlns:p14="http://schemas.microsoft.com/office/powerpoint/2010/main" val="101579394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153</a:t>
            </a:fld>
            <a:endParaRPr lang="en-US"/>
          </a:p>
        </p:txBody>
      </p:sp>
    </p:spTree>
    <p:extLst>
      <p:ext uri="{BB962C8B-B14F-4D97-AF65-F5344CB8AC3E}">
        <p14:creationId xmlns:p14="http://schemas.microsoft.com/office/powerpoint/2010/main" val="3166414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این الگوریتم نسخه</a:t>
            </a:r>
            <a:r>
              <a:rPr lang="fa-IR" baseline="0" dirty="0" smtClean="0"/>
              <a:t> جستجوی گرافی </a:t>
            </a:r>
            <a:r>
              <a:rPr lang="en-US" baseline="0" dirty="0" err="1" smtClean="0"/>
              <a:t>bfs</a:t>
            </a:r>
            <a:r>
              <a:rPr lang="fa-IR" baseline="0" dirty="0" smtClean="0"/>
              <a:t> است</a:t>
            </a: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20</a:t>
            </a:fld>
            <a:endParaRPr lang="en-US"/>
          </a:p>
        </p:txBody>
      </p:sp>
    </p:spTree>
    <p:extLst>
      <p:ext uri="{BB962C8B-B14F-4D97-AF65-F5344CB8AC3E}">
        <p14:creationId xmlns:p14="http://schemas.microsoft.com/office/powerpoint/2010/main" val="394200947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158</a:t>
            </a:fld>
            <a:endParaRPr lang="en-US"/>
          </a:p>
        </p:txBody>
      </p:sp>
    </p:spTree>
    <p:extLst>
      <p:ext uri="{BB962C8B-B14F-4D97-AF65-F5344CB8AC3E}">
        <p14:creationId xmlns:p14="http://schemas.microsoft.com/office/powerpoint/2010/main" val="22481172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159</a:t>
            </a:fld>
            <a:endParaRPr lang="en-US"/>
          </a:p>
        </p:txBody>
      </p:sp>
    </p:spTree>
    <p:extLst>
      <p:ext uri="{BB962C8B-B14F-4D97-AF65-F5344CB8AC3E}">
        <p14:creationId xmlns:p14="http://schemas.microsoft.com/office/powerpoint/2010/main" val="358880478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160</a:t>
            </a:fld>
            <a:endParaRPr lang="en-US"/>
          </a:p>
        </p:txBody>
      </p:sp>
    </p:spTree>
    <p:extLst>
      <p:ext uri="{BB962C8B-B14F-4D97-AF65-F5344CB8AC3E}">
        <p14:creationId xmlns:p14="http://schemas.microsoft.com/office/powerpoint/2010/main" val="310671781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161</a:t>
            </a:fld>
            <a:endParaRPr lang="en-US"/>
          </a:p>
        </p:txBody>
      </p:sp>
    </p:spTree>
    <p:extLst>
      <p:ext uri="{BB962C8B-B14F-4D97-AF65-F5344CB8AC3E}">
        <p14:creationId xmlns:p14="http://schemas.microsoft.com/office/powerpoint/2010/main" val="261656499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162</a:t>
            </a:fld>
            <a:endParaRPr lang="en-US"/>
          </a:p>
        </p:txBody>
      </p:sp>
    </p:spTree>
    <p:extLst>
      <p:ext uri="{BB962C8B-B14F-4D97-AF65-F5344CB8AC3E}">
        <p14:creationId xmlns:p14="http://schemas.microsoft.com/office/powerpoint/2010/main" val="369526201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163</a:t>
            </a:fld>
            <a:endParaRPr lang="en-US"/>
          </a:p>
        </p:txBody>
      </p:sp>
    </p:spTree>
    <p:extLst>
      <p:ext uri="{BB962C8B-B14F-4D97-AF65-F5344CB8AC3E}">
        <p14:creationId xmlns:p14="http://schemas.microsoft.com/office/powerpoint/2010/main" val="55784957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164</a:t>
            </a:fld>
            <a:endParaRPr lang="en-US"/>
          </a:p>
        </p:txBody>
      </p:sp>
    </p:spTree>
    <p:extLst>
      <p:ext uri="{BB962C8B-B14F-4D97-AF65-F5344CB8AC3E}">
        <p14:creationId xmlns:p14="http://schemas.microsoft.com/office/powerpoint/2010/main" val="362293420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165</a:t>
            </a:fld>
            <a:endParaRPr lang="en-US"/>
          </a:p>
        </p:txBody>
      </p:sp>
    </p:spTree>
    <p:extLst>
      <p:ext uri="{BB962C8B-B14F-4D97-AF65-F5344CB8AC3E}">
        <p14:creationId xmlns:p14="http://schemas.microsoft.com/office/powerpoint/2010/main" val="184430966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166</a:t>
            </a:fld>
            <a:endParaRPr lang="en-US"/>
          </a:p>
        </p:txBody>
      </p:sp>
    </p:spTree>
    <p:extLst>
      <p:ext uri="{BB962C8B-B14F-4D97-AF65-F5344CB8AC3E}">
        <p14:creationId xmlns:p14="http://schemas.microsoft.com/office/powerpoint/2010/main" val="212493354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167</a:t>
            </a:fld>
            <a:endParaRPr lang="en-US"/>
          </a:p>
        </p:txBody>
      </p:sp>
    </p:spTree>
    <p:extLst>
      <p:ext uri="{BB962C8B-B14F-4D97-AF65-F5344CB8AC3E}">
        <p14:creationId xmlns:p14="http://schemas.microsoft.com/office/powerpoint/2010/main" val="3178759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r>
              <a:rPr lang="fa-IR" dirty="0" smtClean="0"/>
              <a:t>کامل است</a:t>
            </a:r>
            <a:r>
              <a:rPr lang="fa-IR" baseline="0" dirty="0" smtClean="0"/>
              <a:t> اگر فاکتور انشعاب متناهی باشد</a:t>
            </a:r>
          </a:p>
          <a:p>
            <a:pPr marL="0" marR="0" lvl="1" indent="0" algn="r" defTabSz="914400" rtl="1" eaLnBrk="1" fontAlgn="auto" latinLnBrk="0" hangingPunct="1">
              <a:lnSpc>
                <a:spcPct val="100000"/>
              </a:lnSpc>
              <a:spcBef>
                <a:spcPts val="0"/>
              </a:spcBef>
              <a:spcAft>
                <a:spcPts val="0"/>
              </a:spcAft>
              <a:buClrTx/>
              <a:buSzTx/>
              <a:buFontTx/>
              <a:buNone/>
              <a:tabLst/>
              <a:defRPr/>
            </a:pPr>
            <a:r>
              <a:rPr lang="fa-IR" baseline="0" dirty="0" smtClean="0"/>
              <a:t>گراف فضای حالت در </a:t>
            </a:r>
            <a:r>
              <a:rPr lang="en-US" baseline="0" dirty="0" err="1" smtClean="0"/>
              <a:t>bfs</a:t>
            </a:r>
            <a:r>
              <a:rPr lang="fa-IR" baseline="0" dirty="0" smtClean="0"/>
              <a:t> فاقد وزن است بنابراین بهینه است</a:t>
            </a:r>
          </a:p>
          <a:p>
            <a:pPr marL="0" marR="0" lvl="1" indent="0" algn="r" defTabSz="914400" rtl="1" eaLnBrk="1" fontAlgn="auto" latinLnBrk="0" hangingPunct="1">
              <a:lnSpc>
                <a:spcPct val="100000"/>
              </a:lnSpc>
              <a:spcBef>
                <a:spcPts val="0"/>
              </a:spcBef>
              <a:spcAft>
                <a:spcPts val="0"/>
              </a:spcAft>
              <a:buClrTx/>
              <a:buSzTx/>
              <a:buFontTx/>
              <a:buNone/>
              <a:tabLst/>
              <a:defRPr/>
            </a:pPr>
            <a:r>
              <a:rPr lang="fa-IR" baseline="0" dirty="0" smtClean="0"/>
              <a:t>پیچیدگی زمانی الگوریتم ها در هوش مصنوعی را با شمارش تعداد گره های بست داده شده بدست می اوریتم</a:t>
            </a:r>
          </a:p>
          <a:p>
            <a:pPr marL="0" marR="0" lvl="1" indent="0" algn="r" defTabSz="914400" rtl="1" eaLnBrk="1" fontAlgn="auto" latinLnBrk="0" hangingPunct="1">
              <a:lnSpc>
                <a:spcPct val="100000"/>
              </a:lnSpc>
              <a:spcBef>
                <a:spcPts val="0"/>
              </a:spcBef>
              <a:spcAft>
                <a:spcPts val="0"/>
              </a:spcAft>
              <a:buClrTx/>
              <a:buSzTx/>
              <a:buFontTx/>
              <a:buNone/>
              <a:tabLst/>
              <a:defRPr/>
            </a:pPr>
            <a:endParaRPr lang="fa-IR" baseline="0" dirty="0" smtClean="0"/>
          </a:p>
          <a:p>
            <a:pPr marL="0" marR="0" lvl="1" indent="0" algn="r" defTabSz="914400" rtl="1" eaLnBrk="1" fontAlgn="auto" latinLnBrk="0" hangingPunct="1">
              <a:lnSpc>
                <a:spcPct val="100000"/>
              </a:lnSpc>
              <a:spcBef>
                <a:spcPts val="0"/>
              </a:spcBef>
              <a:spcAft>
                <a:spcPts val="0"/>
              </a:spcAft>
              <a:buClrTx/>
              <a:buSzTx/>
              <a:buFontTx/>
              <a:buNone/>
              <a:tabLst/>
              <a:defRPr/>
            </a:pPr>
            <a:r>
              <a:rPr lang="fa-IR" baseline="0" dirty="0" smtClean="0"/>
              <a:t>ازمون هدف در زمانی که یک گره میخواهد وارد صف شود انجام می شود</a:t>
            </a:r>
          </a:p>
          <a:p>
            <a:pPr marL="0" marR="0" lvl="1" indent="0" algn="r" defTabSz="914400" rtl="1" eaLnBrk="1" fontAlgn="auto" latinLnBrk="0" hangingPunct="1">
              <a:lnSpc>
                <a:spcPct val="100000"/>
              </a:lnSpc>
              <a:spcBef>
                <a:spcPts val="0"/>
              </a:spcBef>
              <a:spcAft>
                <a:spcPts val="0"/>
              </a:spcAft>
              <a:buClrTx/>
              <a:buSzTx/>
              <a:buFontTx/>
              <a:buNone/>
              <a:tabLst/>
              <a:defRPr/>
            </a:pPr>
            <a:r>
              <a:rPr lang="fa-IR" baseline="0" dirty="0" smtClean="0"/>
              <a:t>(در ویرایش دوم ازمون هدف هنگام خروج از صف صورت می گیرد بنابراین پیچیدگی برابر با </a:t>
            </a:r>
            <a:r>
              <a:rPr lang="en-US" baseline="0" dirty="0" smtClean="0"/>
              <a:t>O(b</a:t>
            </a:r>
            <a:r>
              <a:rPr lang="en-US" baseline="30000" dirty="0" smtClean="0"/>
              <a:t>d+1</a:t>
            </a:r>
            <a:r>
              <a:rPr lang="en-US" baseline="0" dirty="0" smtClean="0"/>
              <a:t>))</a:t>
            </a:r>
            <a:r>
              <a:rPr lang="fa-IR" baseline="0" dirty="0" smtClean="0"/>
              <a:t>)</a:t>
            </a:r>
          </a:p>
          <a:p>
            <a:pPr marL="0" marR="0" lvl="1" indent="0" algn="r" defTabSz="914400" rtl="1" eaLnBrk="1" fontAlgn="auto" latinLnBrk="0" hangingPunct="1">
              <a:lnSpc>
                <a:spcPct val="100000"/>
              </a:lnSpc>
              <a:spcBef>
                <a:spcPts val="0"/>
              </a:spcBef>
              <a:spcAft>
                <a:spcPts val="0"/>
              </a:spcAft>
              <a:buClrTx/>
              <a:buSzTx/>
              <a:buFontTx/>
              <a:buNone/>
              <a:tabLst/>
              <a:defRPr/>
            </a:pPr>
            <a:endParaRPr lang="fa-IR" baseline="0" dirty="0" smtClean="0"/>
          </a:p>
          <a:p>
            <a:pPr marL="0" marR="0" lvl="1" indent="0" algn="r" defTabSz="914400" rtl="1" eaLnBrk="1" fontAlgn="auto" latinLnBrk="0" hangingPunct="1">
              <a:lnSpc>
                <a:spcPct val="100000"/>
              </a:lnSpc>
              <a:spcBef>
                <a:spcPts val="0"/>
              </a:spcBef>
              <a:spcAft>
                <a:spcPts val="0"/>
              </a:spcAft>
              <a:buClrTx/>
              <a:buSzTx/>
              <a:buFontTx/>
              <a:buNone/>
              <a:tabLst/>
              <a:defRPr/>
            </a:pPr>
            <a:r>
              <a:rPr lang="fa-IR" baseline="0" dirty="0" smtClean="0"/>
              <a:t>صف باید یک سطح از صف را در خود نگهدارد بیشترین تعداد گره های سطح درخت در سطح اخر است</a:t>
            </a:r>
          </a:p>
          <a:p>
            <a:pPr marL="0" marR="0" lvl="1" indent="0" algn="r" defTabSz="914400" rtl="1" eaLnBrk="1" fontAlgn="auto" latinLnBrk="0" hangingPunct="1">
              <a:lnSpc>
                <a:spcPct val="100000"/>
              </a:lnSpc>
              <a:spcBef>
                <a:spcPts val="0"/>
              </a:spcBef>
              <a:spcAft>
                <a:spcPts val="0"/>
              </a:spcAft>
              <a:buClrTx/>
              <a:buSzTx/>
              <a:buFontTx/>
              <a:buNone/>
              <a:tabLst/>
              <a:defRPr/>
            </a:pPr>
            <a:r>
              <a:rPr lang="fa-IR" baseline="0" dirty="0" smtClean="0"/>
              <a:t>تمامی الگوریتم های هوش مصنوعی از مشکل عمده نمایی بودن پیچیدگی زمانی رنج می برند اما مشکل عمده این روش پیچیدگی فضایی زیاد ان است</a:t>
            </a:r>
          </a:p>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21</a:t>
            </a:fld>
            <a:endParaRPr lang="en-US"/>
          </a:p>
        </p:txBody>
      </p:sp>
    </p:spTree>
    <p:extLst>
      <p:ext uri="{BB962C8B-B14F-4D97-AF65-F5344CB8AC3E}">
        <p14:creationId xmlns:p14="http://schemas.microsoft.com/office/powerpoint/2010/main" val="352865937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171</a:t>
            </a:fld>
            <a:endParaRPr lang="en-US"/>
          </a:p>
        </p:txBody>
      </p:sp>
    </p:spTree>
    <p:extLst>
      <p:ext uri="{BB962C8B-B14F-4D97-AF65-F5344CB8AC3E}">
        <p14:creationId xmlns:p14="http://schemas.microsoft.com/office/powerpoint/2010/main" val="289521840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172</a:t>
            </a:fld>
            <a:endParaRPr lang="en-US"/>
          </a:p>
        </p:txBody>
      </p:sp>
    </p:spTree>
    <p:extLst>
      <p:ext uri="{BB962C8B-B14F-4D97-AF65-F5344CB8AC3E}">
        <p14:creationId xmlns:p14="http://schemas.microsoft.com/office/powerpoint/2010/main" val="281815331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173</a:t>
            </a:fld>
            <a:endParaRPr lang="en-US"/>
          </a:p>
        </p:txBody>
      </p:sp>
    </p:spTree>
    <p:extLst>
      <p:ext uri="{BB962C8B-B14F-4D97-AF65-F5344CB8AC3E}">
        <p14:creationId xmlns:p14="http://schemas.microsoft.com/office/powerpoint/2010/main" val="87546200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174</a:t>
            </a:fld>
            <a:endParaRPr lang="en-US"/>
          </a:p>
        </p:txBody>
      </p:sp>
    </p:spTree>
    <p:extLst>
      <p:ext uri="{BB962C8B-B14F-4D97-AF65-F5344CB8AC3E}">
        <p14:creationId xmlns:p14="http://schemas.microsoft.com/office/powerpoint/2010/main" val="335840405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175</a:t>
            </a:fld>
            <a:endParaRPr lang="en-US"/>
          </a:p>
        </p:txBody>
      </p:sp>
    </p:spTree>
    <p:extLst>
      <p:ext uri="{BB962C8B-B14F-4D97-AF65-F5344CB8AC3E}">
        <p14:creationId xmlns:p14="http://schemas.microsoft.com/office/powerpoint/2010/main" val="162474211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176</a:t>
            </a:fld>
            <a:endParaRPr lang="en-US"/>
          </a:p>
        </p:txBody>
      </p:sp>
    </p:spTree>
    <p:extLst>
      <p:ext uri="{BB962C8B-B14F-4D97-AF65-F5344CB8AC3E}">
        <p14:creationId xmlns:p14="http://schemas.microsoft.com/office/powerpoint/2010/main" val="8800012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177</a:t>
            </a:fld>
            <a:endParaRPr lang="en-US"/>
          </a:p>
        </p:txBody>
      </p:sp>
    </p:spTree>
    <p:extLst>
      <p:ext uri="{BB962C8B-B14F-4D97-AF65-F5344CB8AC3E}">
        <p14:creationId xmlns:p14="http://schemas.microsoft.com/office/powerpoint/2010/main" val="207286927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178</a:t>
            </a:fld>
            <a:endParaRPr lang="en-US"/>
          </a:p>
        </p:txBody>
      </p:sp>
    </p:spTree>
    <p:extLst>
      <p:ext uri="{BB962C8B-B14F-4D97-AF65-F5344CB8AC3E}">
        <p14:creationId xmlns:p14="http://schemas.microsoft.com/office/powerpoint/2010/main" val="230320979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179</a:t>
            </a:fld>
            <a:endParaRPr lang="en-US"/>
          </a:p>
        </p:txBody>
      </p:sp>
    </p:spTree>
    <p:extLst>
      <p:ext uri="{BB962C8B-B14F-4D97-AF65-F5344CB8AC3E}">
        <p14:creationId xmlns:p14="http://schemas.microsoft.com/office/powerpoint/2010/main" val="198883617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180</a:t>
            </a:fld>
            <a:endParaRPr lang="en-US"/>
          </a:p>
        </p:txBody>
      </p:sp>
    </p:spTree>
    <p:extLst>
      <p:ext uri="{BB962C8B-B14F-4D97-AF65-F5344CB8AC3E}">
        <p14:creationId xmlns:p14="http://schemas.microsoft.com/office/powerpoint/2010/main" val="857101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r>
              <a:rPr lang="fa-IR" dirty="0" smtClean="0"/>
              <a:t>در گراف های وزن دار بکار می رود </a:t>
            </a:r>
          </a:p>
          <a:p>
            <a:pPr marL="0" marR="0" lvl="1" indent="0" algn="r" defTabSz="914400" rtl="1" eaLnBrk="1" fontAlgn="auto" latinLnBrk="0" hangingPunct="1">
              <a:lnSpc>
                <a:spcPct val="100000"/>
              </a:lnSpc>
              <a:spcBef>
                <a:spcPts val="0"/>
              </a:spcBef>
              <a:spcAft>
                <a:spcPts val="0"/>
              </a:spcAft>
              <a:buClrTx/>
              <a:buSzTx/>
              <a:buFontTx/>
              <a:buNone/>
              <a:tabLst/>
              <a:defRPr/>
            </a:pPr>
            <a:r>
              <a:rPr lang="fa-IR" dirty="0" smtClean="0"/>
              <a:t>وزن یالها بزرگتر</a:t>
            </a:r>
            <a:r>
              <a:rPr lang="fa-IR" baseline="0" dirty="0" smtClean="0"/>
              <a:t> از صفر است در این صورت روش </a:t>
            </a:r>
            <a:r>
              <a:rPr lang="en-US" baseline="0" dirty="0" smtClean="0"/>
              <a:t>BFS</a:t>
            </a:r>
            <a:r>
              <a:rPr lang="fa-IR" baseline="0" dirty="0" smtClean="0"/>
              <a:t> نمی تواند مسئله را حل کند</a:t>
            </a:r>
          </a:p>
          <a:p>
            <a:pPr marL="0" marR="0" lvl="1" indent="0" algn="r" defTabSz="914400" rtl="1" eaLnBrk="1" fontAlgn="auto" latinLnBrk="0" hangingPunct="1">
              <a:lnSpc>
                <a:spcPct val="100000"/>
              </a:lnSpc>
              <a:spcBef>
                <a:spcPts val="0"/>
              </a:spcBef>
              <a:spcAft>
                <a:spcPts val="0"/>
              </a:spcAft>
              <a:buClrTx/>
              <a:buSzTx/>
              <a:buFontTx/>
              <a:buNone/>
              <a:tabLst/>
              <a:defRPr/>
            </a:pPr>
            <a:r>
              <a:rPr lang="fa-IR" baseline="0" dirty="0" smtClean="0"/>
              <a:t>الگوریتم جستجوی گرافی</a:t>
            </a:r>
          </a:p>
          <a:p>
            <a:pPr marL="0" marR="0" lvl="1" indent="0" algn="r" defTabSz="914400" rtl="1" eaLnBrk="1" fontAlgn="auto" latinLnBrk="0" hangingPunct="1">
              <a:lnSpc>
                <a:spcPct val="100000"/>
              </a:lnSpc>
              <a:spcBef>
                <a:spcPts val="0"/>
              </a:spcBef>
              <a:spcAft>
                <a:spcPts val="0"/>
              </a:spcAft>
              <a:buClrTx/>
              <a:buSzTx/>
              <a:buFontTx/>
              <a:buNone/>
              <a:tabLst/>
              <a:defRPr/>
            </a:pPr>
            <a:r>
              <a:rPr lang="fa-IR" baseline="0" dirty="0" smtClean="0"/>
              <a:t>تفاوت با </a:t>
            </a:r>
            <a:r>
              <a:rPr lang="en-US" baseline="0" dirty="0" smtClean="0"/>
              <a:t>BFS</a:t>
            </a:r>
            <a:r>
              <a:rPr lang="fa-IR" baseline="0" dirty="0" smtClean="0"/>
              <a:t>:</a:t>
            </a:r>
          </a:p>
          <a:p>
            <a:pPr marL="0" marR="0" lvl="1" indent="0" algn="r" defTabSz="914400" rtl="1" eaLnBrk="1" fontAlgn="auto" latinLnBrk="0" hangingPunct="1">
              <a:lnSpc>
                <a:spcPct val="100000"/>
              </a:lnSpc>
              <a:spcBef>
                <a:spcPts val="0"/>
              </a:spcBef>
              <a:spcAft>
                <a:spcPts val="0"/>
              </a:spcAft>
              <a:buClrTx/>
              <a:buSzTx/>
              <a:buFontTx/>
              <a:buNone/>
              <a:tabLst/>
              <a:defRPr/>
            </a:pPr>
            <a:r>
              <a:rPr lang="fa-IR" baseline="0" dirty="0" smtClean="0"/>
              <a:t>استفاده از صف اولویت (در صف اولویت مقدار هزینه مسیرها نگهداری می شود)</a:t>
            </a:r>
          </a:p>
          <a:p>
            <a:pPr marL="0" marR="0" lvl="1" indent="0" algn="r" defTabSz="914400" rtl="1" eaLnBrk="1" fontAlgn="auto" latinLnBrk="0" hangingPunct="1">
              <a:lnSpc>
                <a:spcPct val="100000"/>
              </a:lnSpc>
              <a:spcBef>
                <a:spcPts val="0"/>
              </a:spcBef>
              <a:spcAft>
                <a:spcPts val="0"/>
              </a:spcAft>
              <a:buClrTx/>
              <a:buSzTx/>
              <a:buFontTx/>
              <a:buNone/>
              <a:tabLst/>
              <a:defRPr/>
            </a:pPr>
            <a:r>
              <a:rPr lang="fa-IR" baseline="0" dirty="0" smtClean="0"/>
              <a:t>عمل تعیین ازمون هدف این دفعه زمان خروج از صف صورت می گیرد</a:t>
            </a: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22</a:t>
            </a:fld>
            <a:endParaRPr lang="en-US"/>
          </a:p>
        </p:txBody>
      </p:sp>
    </p:spTree>
    <p:extLst>
      <p:ext uri="{BB962C8B-B14F-4D97-AF65-F5344CB8AC3E}">
        <p14:creationId xmlns:p14="http://schemas.microsoft.com/office/powerpoint/2010/main" val="214837273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181</a:t>
            </a:fld>
            <a:endParaRPr lang="en-US"/>
          </a:p>
        </p:txBody>
      </p:sp>
    </p:spTree>
    <p:extLst>
      <p:ext uri="{BB962C8B-B14F-4D97-AF65-F5344CB8AC3E}">
        <p14:creationId xmlns:p14="http://schemas.microsoft.com/office/powerpoint/2010/main" val="422143164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182</a:t>
            </a:fld>
            <a:endParaRPr lang="en-US"/>
          </a:p>
        </p:txBody>
      </p:sp>
    </p:spTree>
    <p:extLst>
      <p:ext uri="{BB962C8B-B14F-4D97-AF65-F5344CB8AC3E}">
        <p14:creationId xmlns:p14="http://schemas.microsoft.com/office/powerpoint/2010/main" val="287222441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183</a:t>
            </a:fld>
            <a:endParaRPr lang="en-US"/>
          </a:p>
        </p:txBody>
      </p:sp>
    </p:spTree>
    <p:extLst>
      <p:ext uri="{BB962C8B-B14F-4D97-AF65-F5344CB8AC3E}">
        <p14:creationId xmlns:p14="http://schemas.microsoft.com/office/powerpoint/2010/main" val="252504024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تفاوت</a:t>
            </a:r>
            <a:r>
              <a:rPr lang="fa-IR" baseline="0" dirty="0" smtClean="0"/>
              <a:t> این روش با روشهای قبلی</a:t>
            </a: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184</a:t>
            </a:fld>
            <a:endParaRPr lang="en-US"/>
          </a:p>
        </p:txBody>
      </p:sp>
    </p:spTree>
    <p:extLst>
      <p:ext uri="{BB962C8B-B14F-4D97-AF65-F5344CB8AC3E}">
        <p14:creationId xmlns:p14="http://schemas.microsoft.com/office/powerpoint/2010/main" val="1002331869"/>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185</a:t>
            </a:fld>
            <a:endParaRPr lang="en-US"/>
          </a:p>
        </p:txBody>
      </p:sp>
    </p:spTree>
    <p:extLst>
      <p:ext uri="{BB962C8B-B14F-4D97-AF65-F5344CB8AC3E}">
        <p14:creationId xmlns:p14="http://schemas.microsoft.com/office/powerpoint/2010/main" val="299429956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186</a:t>
            </a:fld>
            <a:endParaRPr lang="en-US"/>
          </a:p>
        </p:txBody>
      </p:sp>
    </p:spTree>
    <p:extLst>
      <p:ext uri="{BB962C8B-B14F-4D97-AF65-F5344CB8AC3E}">
        <p14:creationId xmlns:p14="http://schemas.microsoft.com/office/powerpoint/2010/main" val="357028617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187</a:t>
            </a:fld>
            <a:endParaRPr lang="en-US"/>
          </a:p>
        </p:txBody>
      </p:sp>
    </p:spTree>
    <p:extLst>
      <p:ext uri="{BB962C8B-B14F-4D97-AF65-F5344CB8AC3E}">
        <p14:creationId xmlns:p14="http://schemas.microsoft.com/office/powerpoint/2010/main" val="403971974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188</a:t>
            </a:fld>
            <a:endParaRPr lang="en-US"/>
          </a:p>
        </p:txBody>
      </p:sp>
    </p:spTree>
    <p:extLst>
      <p:ext uri="{BB962C8B-B14F-4D97-AF65-F5344CB8AC3E}">
        <p14:creationId xmlns:p14="http://schemas.microsoft.com/office/powerpoint/2010/main" val="2516131678"/>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189</a:t>
            </a:fld>
            <a:endParaRPr lang="en-US"/>
          </a:p>
        </p:txBody>
      </p:sp>
    </p:spTree>
    <p:extLst>
      <p:ext uri="{BB962C8B-B14F-4D97-AF65-F5344CB8AC3E}">
        <p14:creationId xmlns:p14="http://schemas.microsoft.com/office/powerpoint/2010/main" val="3769163942"/>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190</a:t>
            </a:fld>
            <a:endParaRPr lang="en-US"/>
          </a:p>
        </p:txBody>
      </p:sp>
    </p:spTree>
    <p:extLst>
      <p:ext uri="{BB962C8B-B14F-4D97-AF65-F5344CB8AC3E}">
        <p14:creationId xmlns:p14="http://schemas.microsoft.com/office/powerpoint/2010/main" val="4278025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r>
              <a:rPr lang="fa-IR" dirty="0" smtClean="0"/>
              <a:t>استفاده از پشته و حرکت در عمق ساختار داده</a:t>
            </a:r>
          </a:p>
          <a:p>
            <a:pPr marL="0" marR="0" lvl="1" indent="0" algn="r" defTabSz="914400" rtl="1" eaLnBrk="1" fontAlgn="auto" latinLnBrk="0" hangingPunct="1">
              <a:lnSpc>
                <a:spcPct val="100000"/>
              </a:lnSpc>
              <a:spcBef>
                <a:spcPts val="0"/>
              </a:spcBef>
              <a:spcAft>
                <a:spcPts val="0"/>
              </a:spcAft>
              <a:buClrTx/>
              <a:buSzTx/>
              <a:buFontTx/>
              <a:buNone/>
              <a:tabLst/>
              <a:defRPr/>
            </a:pPr>
            <a:r>
              <a:rPr lang="en-US" dirty="0" smtClean="0"/>
              <a:t>M</a:t>
            </a:r>
            <a:r>
              <a:rPr lang="fa-IR" baseline="0" dirty="0" smtClean="0"/>
              <a:t> تنها هدف استس</a:t>
            </a: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23</a:t>
            </a:fld>
            <a:endParaRPr lang="en-US"/>
          </a:p>
        </p:txBody>
      </p:sp>
    </p:spTree>
    <p:extLst>
      <p:ext uri="{BB962C8B-B14F-4D97-AF65-F5344CB8AC3E}">
        <p14:creationId xmlns:p14="http://schemas.microsoft.com/office/powerpoint/2010/main" val="4118147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r>
              <a:rPr lang="fa-IR" dirty="0" smtClean="0"/>
              <a:t>در این</a:t>
            </a:r>
            <a:r>
              <a:rPr lang="fa-IR" baseline="0" dirty="0" smtClean="0"/>
              <a:t> روش حداقل یک مسیر تا عمق درخت باید نگهداری شود و چون گره های ههمزاد هر گره نیز باید نگهداری شود پس پیچیدگی فضایی </a:t>
            </a:r>
            <a:r>
              <a:rPr lang="en-US" sz="1200" dirty="0" smtClean="0"/>
              <a:t>O(</a:t>
            </a:r>
            <a:r>
              <a:rPr lang="en-US" sz="1200" dirty="0" err="1" smtClean="0"/>
              <a:t>bm</a:t>
            </a:r>
            <a:r>
              <a:rPr lang="en-US" sz="1200" dirty="0" smtClean="0"/>
              <a:t>)</a:t>
            </a:r>
            <a:r>
              <a:rPr lang="fa-IR" sz="1200" baseline="0" dirty="0" smtClean="0"/>
              <a:t> خواهد بود ( مزیت بسیار بزرگ )</a:t>
            </a:r>
          </a:p>
          <a:p>
            <a:pPr marL="0" marR="0" lvl="1" indent="0" algn="r" defTabSz="914400" rtl="1" eaLnBrk="1" fontAlgn="auto" latinLnBrk="0" hangingPunct="1">
              <a:lnSpc>
                <a:spcPct val="100000"/>
              </a:lnSpc>
              <a:spcBef>
                <a:spcPts val="0"/>
              </a:spcBef>
              <a:spcAft>
                <a:spcPts val="0"/>
              </a:spcAft>
              <a:buClrTx/>
              <a:buSzTx/>
              <a:buFontTx/>
              <a:buNone/>
              <a:tabLst/>
              <a:defRPr/>
            </a:pPr>
            <a:endParaRPr lang="fa-IR" sz="1200" baseline="0" dirty="0" smtClean="0"/>
          </a:p>
          <a:p>
            <a:pPr marL="0" marR="0" lvl="1" indent="0" algn="r" defTabSz="914400" rtl="1" eaLnBrk="1" fontAlgn="auto" latinLnBrk="0" hangingPunct="1">
              <a:lnSpc>
                <a:spcPct val="100000"/>
              </a:lnSpc>
              <a:spcBef>
                <a:spcPts val="0"/>
              </a:spcBef>
              <a:spcAft>
                <a:spcPts val="0"/>
              </a:spcAft>
              <a:buClrTx/>
              <a:buSzTx/>
              <a:buFontTx/>
              <a:buNone/>
              <a:tabLst/>
              <a:defRPr/>
            </a:pPr>
            <a:r>
              <a:rPr lang="fa-IR" sz="1200" baseline="0" dirty="0" smtClean="0"/>
              <a:t>در پیجویی به عقب گره های همزاد همزمان در پشته قرار نمی گیرند بلکه فقط گره جاری بست داده شده و در عمق حرکت صورت می گیرد فقط وقتی در عمق به بن بست برخورد  شود در بازگشت گره های همزاد بازتولید می شوند بنابراین فضای مصرفی به </a:t>
            </a:r>
            <a:r>
              <a:rPr lang="en-US" sz="1200" baseline="0" dirty="0" smtClean="0"/>
              <a:t>O(m)</a:t>
            </a:r>
            <a:r>
              <a:rPr lang="fa-IR" sz="1200" baseline="0" dirty="0" smtClean="0"/>
              <a:t> تقلیل می یابد</a:t>
            </a:r>
            <a:endParaRPr lang="fa-IR" sz="1200" dirty="0" smtClean="0"/>
          </a:p>
        </p:txBody>
      </p:sp>
      <p:sp>
        <p:nvSpPr>
          <p:cNvPr id="4" name="Slide Number Placeholder 3"/>
          <p:cNvSpPr>
            <a:spLocks noGrp="1"/>
          </p:cNvSpPr>
          <p:nvPr>
            <p:ph type="sldNum" sz="quarter" idx="10"/>
          </p:nvPr>
        </p:nvSpPr>
        <p:spPr/>
        <p:txBody>
          <a:bodyPr/>
          <a:lstStyle/>
          <a:p>
            <a:fld id="{1910EFF3-905D-492C-9C95-963881AEC184}" type="slidenum">
              <a:rPr lang="en-US" smtClean="0"/>
              <a:t>24</a:t>
            </a:fld>
            <a:endParaRPr lang="en-US"/>
          </a:p>
        </p:txBody>
      </p:sp>
    </p:spTree>
    <p:extLst>
      <p:ext uri="{BB962C8B-B14F-4D97-AF65-F5344CB8AC3E}">
        <p14:creationId xmlns:p14="http://schemas.microsoft.com/office/powerpoint/2010/main" val="49989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r>
              <a:rPr lang="fa-IR" dirty="0" smtClean="0"/>
              <a:t>پیش بینی </a:t>
            </a:r>
            <a:r>
              <a:rPr lang="en-US" dirty="0" smtClean="0"/>
              <a:t>L</a:t>
            </a:r>
            <a:r>
              <a:rPr lang="fa-IR" dirty="0" smtClean="0"/>
              <a:t> در هر مسئله ای امکان پذیر نیست</a:t>
            </a:r>
          </a:p>
          <a:p>
            <a:pPr marL="0" marR="0" lvl="1" indent="0" algn="r" defTabSz="914400" rtl="1" eaLnBrk="1" fontAlgn="auto" latinLnBrk="0" hangingPunct="1">
              <a:lnSpc>
                <a:spcPct val="100000"/>
              </a:lnSpc>
              <a:spcBef>
                <a:spcPts val="0"/>
              </a:spcBef>
              <a:spcAft>
                <a:spcPts val="0"/>
              </a:spcAft>
              <a:buClrTx/>
              <a:buSzTx/>
              <a:buFontTx/>
              <a:buNone/>
              <a:tabLst/>
              <a:defRPr/>
            </a:pPr>
            <a:r>
              <a:rPr lang="fa-IR" dirty="0" smtClean="0"/>
              <a:t>روش</a:t>
            </a:r>
            <a:r>
              <a:rPr lang="fa-IR" baseline="0" dirty="0" smtClean="0"/>
              <a:t> کاربرد عمومی ندارد</a:t>
            </a: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25</a:t>
            </a:fld>
            <a:endParaRPr lang="en-US"/>
          </a:p>
        </p:txBody>
      </p:sp>
    </p:spTree>
    <p:extLst>
      <p:ext uri="{BB962C8B-B14F-4D97-AF65-F5344CB8AC3E}">
        <p14:creationId xmlns:p14="http://schemas.microsoft.com/office/powerpoint/2010/main" val="482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نگرش</a:t>
            </a:r>
            <a:r>
              <a:rPr lang="fa-IR" baseline="0" dirty="0" smtClean="0"/>
              <a:t> اولیه نمادگرا بوده است </a:t>
            </a:r>
          </a:p>
          <a:p>
            <a:pPr algn="r" rtl="1"/>
            <a:r>
              <a:rPr lang="fa-IR" baseline="0" dirty="0" smtClean="0"/>
              <a:t>شامل نتایج مهم ریاضی در زمان خود مثلا حل مسائل ریاضی</a:t>
            </a:r>
          </a:p>
          <a:p>
            <a:pPr algn="r" rtl="1"/>
            <a:endParaRPr lang="fa-IR" baseline="0" dirty="0" smtClean="0"/>
          </a:p>
          <a:p>
            <a:pPr algn="r" rtl="1"/>
            <a:r>
              <a:rPr lang="fa-IR" baseline="0" dirty="0" smtClean="0"/>
              <a:t>ادامه روند قبلی و تلاش برای ساخت سیستم های حل مسئله عمومی</a:t>
            </a:r>
          </a:p>
          <a:p>
            <a:pPr algn="r" rtl="1"/>
            <a:r>
              <a:rPr lang="fa-IR" baseline="0" dirty="0" smtClean="0"/>
              <a:t>با مشخص شدن مفهوم مسائل </a:t>
            </a:r>
            <a:r>
              <a:rPr lang="en-US" baseline="0" dirty="0" smtClean="0"/>
              <a:t>np</a:t>
            </a:r>
            <a:r>
              <a:rPr lang="fa-IR" baseline="0" dirty="0" smtClean="0"/>
              <a:t> و مساعل غیر قابل حل این مسئله کمرنگ شد</a:t>
            </a:r>
          </a:p>
          <a:p>
            <a:pPr algn="r" rtl="1"/>
            <a:endParaRPr lang="fa-IR" baseline="0" dirty="0" smtClean="0"/>
          </a:p>
          <a:p>
            <a:pPr algn="r" rtl="1"/>
            <a:r>
              <a:rPr lang="fa-IR" baseline="0" dirty="0" smtClean="0"/>
              <a:t>این بن بست باعث زمستان اول هوش مصنوعی شد که بودجه های هوش مصنوعی قطع شد و تحقیقات کند شد</a:t>
            </a:r>
          </a:p>
          <a:p>
            <a:pPr algn="r" rtl="1"/>
            <a:endParaRPr lang="fa-IR" baseline="0" dirty="0" smtClean="0"/>
          </a:p>
          <a:p>
            <a:pPr algn="r" rtl="1"/>
            <a:r>
              <a:rPr lang="fa-IR" baseline="0" dirty="0" smtClean="0"/>
              <a:t>دهه 70 با تحول بزرگ همراه بود و تجاری شد</a:t>
            </a:r>
          </a:p>
          <a:p>
            <a:pPr algn="r" rtl="1"/>
            <a:endParaRPr lang="fa-IR" baseline="0" dirty="0" smtClean="0"/>
          </a:p>
          <a:p>
            <a:pPr algn="r" rtl="1"/>
            <a:r>
              <a:rPr lang="fa-IR" baseline="0" dirty="0" smtClean="0"/>
              <a:t>گسترش نگرش پیوند گرایانه مثلا سیستم های شبکه عصبی و الگوریتم های تکاملی مانند الگوریتم ژنتیک، کاربردی شدن منطق فازی</a:t>
            </a:r>
          </a:p>
          <a:p>
            <a:pPr algn="r" rtl="1"/>
            <a:endParaRPr lang="fa-IR" baseline="0" dirty="0" smtClean="0"/>
          </a:p>
          <a:p>
            <a:pPr algn="r" rtl="1"/>
            <a:r>
              <a:rPr lang="fa-IR" baseline="0" dirty="0" smtClean="0"/>
              <a:t>اواخر دهه 80 با مشخص شدن محدودیت های روش های پیوند گرا بازهم تصورات غلط از اب درامد و بودجه ها کاهش یافت</a:t>
            </a:r>
          </a:p>
          <a:p>
            <a:pPr algn="r" rtl="1"/>
            <a:endParaRPr lang="fa-IR" baseline="0" dirty="0" smtClean="0"/>
          </a:p>
          <a:p>
            <a:pPr algn="r" rtl="1"/>
            <a:r>
              <a:rPr lang="fa-IR" baseline="0" dirty="0" smtClean="0"/>
              <a:t>دردهه 90 با ابداع سیستم های عامل گرا جهش دیگری در زمینه هوش مصنوعی ایجاد شد</a:t>
            </a:r>
          </a:p>
          <a:p>
            <a:pPr algn="r" rtl="1"/>
            <a:endParaRPr lang="fa-IR" baseline="0" dirty="0" smtClean="0"/>
          </a:p>
          <a:p>
            <a:pPr algn="r" rtl="1"/>
            <a:r>
              <a:rPr lang="fa-IR" baseline="0" dirty="0" smtClean="0"/>
              <a:t>ایجاد سیستم هایی برای کاربرد در وب به دلیل وجود داده های زیاد</a:t>
            </a:r>
            <a:endParaRPr lang="fa-IR" dirty="0" smtClean="0"/>
          </a:p>
        </p:txBody>
      </p:sp>
      <p:sp>
        <p:nvSpPr>
          <p:cNvPr id="4" name="Slide Number Placeholder 3"/>
          <p:cNvSpPr>
            <a:spLocks noGrp="1"/>
          </p:cNvSpPr>
          <p:nvPr>
            <p:ph type="sldNum" sz="quarter" idx="10"/>
          </p:nvPr>
        </p:nvSpPr>
        <p:spPr/>
        <p:txBody>
          <a:bodyPr/>
          <a:lstStyle/>
          <a:p>
            <a:fld id="{1910EFF3-905D-492C-9C95-963881AEC184}" type="slidenum">
              <a:rPr lang="en-US" smtClean="0"/>
              <a:t>5</a:t>
            </a:fld>
            <a:endParaRPr lang="en-US" dirty="0"/>
          </a:p>
        </p:txBody>
      </p:sp>
    </p:spTree>
    <p:extLst>
      <p:ext uri="{BB962C8B-B14F-4D97-AF65-F5344CB8AC3E}">
        <p14:creationId xmlns:p14="http://schemas.microsoft.com/office/powerpoint/2010/main" val="1475922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26</a:t>
            </a:fld>
            <a:endParaRPr lang="en-US"/>
          </a:p>
        </p:txBody>
      </p:sp>
    </p:spTree>
    <p:extLst>
      <p:ext uri="{BB962C8B-B14F-4D97-AF65-F5344CB8AC3E}">
        <p14:creationId xmlns:p14="http://schemas.microsoft.com/office/powerpoint/2010/main" val="2354742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r>
              <a:rPr lang="fa-IR" dirty="0" smtClean="0"/>
              <a:t>مسئله به ازای هر عمق از ابتدا انجام</a:t>
            </a:r>
            <a:r>
              <a:rPr lang="fa-IR" baseline="0" dirty="0" smtClean="0"/>
              <a:t> می شود</a:t>
            </a:r>
          </a:p>
          <a:p>
            <a:pPr marL="0" marR="0" lvl="1" indent="0" algn="r" defTabSz="914400" rtl="1" eaLnBrk="1" fontAlgn="auto" latinLnBrk="0" hangingPunct="1">
              <a:lnSpc>
                <a:spcPct val="100000"/>
              </a:lnSpc>
              <a:spcBef>
                <a:spcPts val="0"/>
              </a:spcBef>
              <a:spcAft>
                <a:spcPts val="0"/>
              </a:spcAft>
              <a:buClrTx/>
              <a:buSzTx/>
              <a:buFontTx/>
              <a:buNone/>
              <a:tabLst/>
              <a:defRPr/>
            </a:pPr>
            <a:r>
              <a:rPr lang="fa-IR" baseline="0" dirty="0" smtClean="0"/>
              <a:t>پیچیدیگی زمانی با این فرض است که </a:t>
            </a:r>
            <a:r>
              <a:rPr lang="en-US" baseline="0" dirty="0" smtClean="0"/>
              <a:t>B</a:t>
            </a:r>
            <a:r>
              <a:rPr lang="fa-IR" baseline="0" dirty="0" smtClean="0"/>
              <a:t> و </a:t>
            </a:r>
            <a:r>
              <a:rPr lang="en-US" baseline="0" dirty="0" smtClean="0"/>
              <a:t>D</a:t>
            </a:r>
            <a:r>
              <a:rPr lang="fa-IR" baseline="0" dirty="0" smtClean="0"/>
              <a:t> به اندازه کافی بزرگ باشد</a:t>
            </a:r>
          </a:p>
          <a:p>
            <a:pPr marL="0" marR="0" lvl="1" indent="0" algn="r" defTabSz="914400" rtl="1" eaLnBrk="1" fontAlgn="auto" latinLnBrk="0" hangingPunct="1">
              <a:lnSpc>
                <a:spcPct val="100000"/>
              </a:lnSpc>
              <a:spcBef>
                <a:spcPts val="0"/>
              </a:spcBef>
              <a:spcAft>
                <a:spcPts val="0"/>
              </a:spcAft>
              <a:buClrTx/>
              <a:buSzTx/>
              <a:buFontTx/>
              <a:buNone/>
              <a:tabLst/>
              <a:defRPr/>
            </a:pPr>
            <a:r>
              <a:rPr lang="fa-IR" baseline="0" dirty="0" smtClean="0"/>
              <a:t>این روش را برای گراف های وزن دار هم می توان بکار برد که </a:t>
            </a:r>
            <a:r>
              <a:rPr lang="en-US" baseline="0" dirty="0" smtClean="0"/>
              <a:t>Iterative Lengthening Search</a:t>
            </a:r>
            <a:r>
              <a:rPr lang="fa-IR" baseline="0" dirty="0" smtClean="0"/>
              <a:t> نامیده می شود که بر اساس تعیین میزان حداکثر طول مسیر به جای عمق گراف است اما این روش در عمل کاربرد چندانی ندارد</a:t>
            </a: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27</a:t>
            </a:fld>
            <a:endParaRPr lang="en-US"/>
          </a:p>
        </p:txBody>
      </p:sp>
    </p:spTree>
    <p:extLst>
      <p:ext uri="{BB962C8B-B14F-4D97-AF65-F5344CB8AC3E}">
        <p14:creationId xmlns:p14="http://schemas.microsoft.com/office/powerpoint/2010/main" val="3788410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r>
              <a:rPr lang="fa-IR" dirty="0" smtClean="0"/>
              <a:t>در واقع همان</a:t>
            </a:r>
            <a:r>
              <a:rPr lang="fa-IR" baseline="0" dirty="0" smtClean="0"/>
              <a:t> روش </a:t>
            </a:r>
            <a:r>
              <a:rPr lang="en-US" baseline="0" dirty="0" err="1" smtClean="0"/>
              <a:t>bfs</a:t>
            </a:r>
            <a:r>
              <a:rPr lang="fa-IR" baseline="0" dirty="0" smtClean="0"/>
              <a:t> است</a:t>
            </a:r>
          </a:p>
          <a:p>
            <a:pPr marL="0" marR="0" lvl="1" indent="0" algn="r" defTabSz="914400" rtl="1" eaLnBrk="1" fontAlgn="auto" latinLnBrk="0" hangingPunct="1">
              <a:lnSpc>
                <a:spcPct val="100000"/>
              </a:lnSpc>
              <a:spcBef>
                <a:spcPts val="0"/>
              </a:spcBef>
              <a:spcAft>
                <a:spcPts val="0"/>
              </a:spcAft>
              <a:buClrTx/>
              <a:buSzTx/>
              <a:buFontTx/>
              <a:buNone/>
              <a:tabLst/>
              <a:defRPr/>
            </a:pPr>
            <a:r>
              <a:rPr lang="fa-IR" baseline="0" dirty="0" smtClean="0"/>
              <a:t> شروط:</a:t>
            </a:r>
          </a:p>
          <a:p>
            <a:pPr marL="0" marR="0" lvl="1" indent="0" algn="r" defTabSz="914400" rtl="1" eaLnBrk="1" fontAlgn="auto" latinLnBrk="0" hangingPunct="1">
              <a:lnSpc>
                <a:spcPct val="100000"/>
              </a:lnSpc>
              <a:spcBef>
                <a:spcPts val="0"/>
              </a:spcBef>
              <a:spcAft>
                <a:spcPts val="0"/>
              </a:spcAft>
              <a:buClrTx/>
              <a:buSzTx/>
              <a:buFontTx/>
              <a:buNone/>
              <a:tabLst/>
              <a:defRPr/>
            </a:pPr>
            <a:r>
              <a:rPr lang="fa-IR" baseline="0" dirty="0" smtClean="0"/>
              <a:t>1-باید تابعی برای تعیین پدر یک گره داشته باشیم که ممکن است در برخی مسائل امکان پذیر نباشد</a:t>
            </a:r>
          </a:p>
          <a:p>
            <a:pPr marL="0" marR="0" lvl="1" indent="0" algn="r" defTabSz="914400" rtl="1" eaLnBrk="1" fontAlgn="auto" latinLnBrk="0" hangingPunct="1">
              <a:lnSpc>
                <a:spcPct val="100000"/>
              </a:lnSpc>
              <a:spcBef>
                <a:spcPts val="0"/>
              </a:spcBef>
              <a:spcAft>
                <a:spcPts val="0"/>
              </a:spcAft>
              <a:buClrTx/>
              <a:buSzTx/>
              <a:buFontTx/>
              <a:buNone/>
              <a:tabLst/>
              <a:defRPr/>
            </a:pPr>
            <a:r>
              <a:rPr lang="fa-IR" baseline="0" dirty="0" smtClean="0"/>
              <a:t>2- می باید هدف یا اهداف جا یا تعریف مشخصی داشته باشد (ممکن است هدف چندتایی یا توصیفی باشد)</a:t>
            </a:r>
          </a:p>
          <a:p>
            <a:pPr marL="0" marR="0" lvl="1" indent="0" algn="r" defTabSz="914400" rtl="1" eaLnBrk="1" fontAlgn="auto" latinLnBrk="0" hangingPunct="1">
              <a:lnSpc>
                <a:spcPct val="100000"/>
              </a:lnSpc>
              <a:spcBef>
                <a:spcPts val="0"/>
              </a:spcBef>
              <a:spcAft>
                <a:spcPts val="0"/>
              </a:spcAft>
              <a:buClrTx/>
              <a:buSzTx/>
              <a:buFontTx/>
              <a:buNone/>
              <a:tabLst/>
              <a:defRPr/>
            </a:pPr>
            <a:endParaRPr lang="fa-IR" baseline="0" dirty="0" smtClean="0"/>
          </a:p>
          <a:p>
            <a:pPr marL="0" marR="0" lvl="1" indent="0" algn="r" defTabSz="914400" rtl="1" eaLnBrk="1" fontAlgn="auto" latinLnBrk="0" hangingPunct="1">
              <a:lnSpc>
                <a:spcPct val="100000"/>
              </a:lnSpc>
              <a:spcBef>
                <a:spcPts val="0"/>
              </a:spcBef>
              <a:spcAft>
                <a:spcPts val="0"/>
              </a:spcAft>
              <a:buClrTx/>
              <a:buSzTx/>
              <a:buFontTx/>
              <a:buNone/>
              <a:tabLst/>
              <a:defRPr/>
            </a:pPr>
            <a:r>
              <a:rPr lang="fa-IR" baseline="0" dirty="0" smtClean="0"/>
              <a:t>هم بهبود زمانی و هم بهبود فضایی دارد</a:t>
            </a: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28</a:t>
            </a:fld>
            <a:endParaRPr lang="en-US"/>
          </a:p>
        </p:txBody>
      </p:sp>
    </p:spTree>
    <p:extLst>
      <p:ext uri="{BB962C8B-B14F-4D97-AF65-F5344CB8AC3E}">
        <p14:creationId xmlns:p14="http://schemas.microsoft.com/office/powerpoint/2010/main" val="1097906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29</a:t>
            </a:fld>
            <a:endParaRPr lang="en-US"/>
          </a:p>
        </p:txBody>
      </p:sp>
    </p:spTree>
    <p:extLst>
      <p:ext uri="{BB962C8B-B14F-4D97-AF65-F5344CB8AC3E}">
        <p14:creationId xmlns:p14="http://schemas.microsoft.com/office/powerpoint/2010/main" val="4372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30</a:t>
            </a:fld>
            <a:endParaRPr lang="en-US"/>
          </a:p>
        </p:txBody>
      </p:sp>
    </p:spTree>
    <p:extLst>
      <p:ext uri="{BB962C8B-B14F-4D97-AF65-F5344CB8AC3E}">
        <p14:creationId xmlns:p14="http://schemas.microsoft.com/office/powerpoint/2010/main" val="4217793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جستجوهای اگاهانه اینده را پیش بینی می</a:t>
            </a:r>
            <a:r>
              <a:rPr lang="fa-IR" baseline="0" dirty="0" smtClean="0"/>
              <a:t> کنند</a:t>
            </a:r>
          </a:p>
          <a:p>
            <a:pPr algn="r" rtl="1"/>
            <a:r>
              <a:rPr lang="fa-IR" baseline="0" dirty="0" smtClean="0"/>
              <a:t>تفاوت : از گره های موجود در حاشیه ان گره ای انتخاب می شود که شانس رسیدن به جواب ان از را بیشتر کند</a:t>
            </a:r>
            <a:endParaRPr lang="en-US" dirty="0" smtClean="0"/>
          </a:p>
          <a:p>
            <a:pPr marL="0" marR="0" lvl="1" indent="0" algn="r" defTabSz="914400" rtl="1" eaLnBrk="1" fontAlgn="auto" latinLnBrk="0" hangingPunct="1">
              <a:lnSpc>
                <a:spcPct val="100000"/>
              </a:lnSpc>
              <a:spcBef>
                <a:spcPts val="0"/>
              </a:spcBef>
              <a:spcAft>
                <a:spcPts val="0"/>
              </a:spcAft>
              <a:buClrTx/>
              <a:buSzTx/>
              <a:buFontTx/>
              <a:buNone/>
              <a:tabLst/>
              <a:defRPr/>
            </a:pPr>
            <a:r>
              <a:rPr lang="fa-IR" dirty="0" smtClean="0"/>
              <a:t>تابع ارزیابی</a:t>
            </a:r>
          </a:p>
          <a:p>
            <a:pPr marL="0" marR="0" lvl="1" indent="0" algn="r" defTabSz="914400" rtl="1" eaLnBrk="1" fontAlgn="auto" latinLnBrk="0" hangingPunct="1">
              <a:lnSpc>
                <a:spcPct val="100000"/>
              </a:lnSpc>
              <a:spcBef>
                <a:spcPts val="0"/>
              </a:spcBef>
              <a:spcAft>
                <a:spcPts val="0"/>
              </a:spcAft>
              <a:buClrTx/>
              <a:buSzTx/>
              <a:buFontTx/>
              <a:buNone/>
              <a:tabLst/>
              <a:defRPr/>
            </a:pPr>
            <a:r>
              <a:rPr lang="fa-IR" dirty="0" smtClean="0"/>
              <a:t>تابع ابتکاری باید</a:t>
            </a:r>
            <a:r>
              <a:rPr lang="fa-IR" baseline="0" dirty="0" smtClean="0"/>
              <a:t> مقداری کمی را بدست دهد که میزانی از نزدیکی ما به جواب باشد نه فقط توصیفی کلی</a:t>
            </a: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31</a:t>
            </a:fld>
            <a:endParaRPr lang="en-US"/>
          </a:p>
        </p:txBody>
      </p:sp>
    </p:spTree>
    <p:extLst>
      <p:ext uri="{BB962C8B-B14F-4D97-AF65-F5344CB8AC3E}">
        <p14:creationId xmlns:p14="http://schemas.microsoft.com/office/powerpoint/2010/main" val="926204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32</a:t>
            </a:fld>
            <a:endParaRPr lang="en-US"/>
          </a:p>
        </p:txBody>
      </p:sp>
    </p:spTree>
    <p:extLst>
      <p:ext uri="{BB962C8B-B14F-4D97-AF65-F5344CB8AC3E}">
        <p14:creationId xmlns:p14="http://schemas.microsoft.com/office/powerpoint/2010/main" val="3294662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r>
              <a:rPr lang="fa-IR" dirty="0" smtClean="0"/>
              <a:t>اعداد زیر گره ها برابر است</a:t>
            </a:r>
            <a:r>
              <a:rPr lang="fa-IR" baseline="0" dirty="0" smtClean="0"/>
              <a:t> با تابع اکتشاف یا </a:t>
            </a:r>
            <a:r>
              <a:rPr lang="en-US" baseline="0" dirty="0" smtClean="0"/>
              <a:t>h(n)</a:t>
            </a:r>
          </a:p>
          <a:p>
            <a:pPr marL="0" marR="0" lvl="1" indent="0" algn="r" defTabSz="914400" rtl="1" eaLnBrk="1" fontAlgn="auto" latinLnBrk="0" hangingPunct="1">
              <a:lnSpc>
                <a:spcPct val="100000"/>
              </a:lnSpc>
              <a:spcBef>
                <a:spcPts val="0"/>
              </a:spcBef>
              <a:spcAft>
                <a:spcPts val="0"/>
              </a:spcAft>
              <a:buClrTx/>
              <a:buSzTx/>
              <a:buFontTx/>
              <a:buNone/>
              <a:tabLst/>
              <a:defRPr/>
            </a:pPr>
            <a:r>
              <a:rPr lang="fa-IR" baseline="0" dirty="0" smtClean="0"/>
              <a:t>تابع اکتشاف برابر است با طول مسیر مستقیم از گره مورد نظر به هدف</a:t>
            </a: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33</a:t>
            </a:fld>
            <a:endParaRPr lang="en-US"/>
          </a:p>
        </p:txBody>
      </p:sp>
    </p:spTree>
    <p:extLst>
      <p:ext uri="{BB962C8B-B14F-4D97-AF65-F5344CB8AC3E}">
        <p14:creationId xmlns:p14="http://schemas.microsoft.com/office/powerpoint/2010/main" val="745600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r>
              <a:rPr lang="fa-IR" dirty="0" smtClean="0"/>
              <a:t>قابل قبول</a:t>
            </a:r>
            <a:r>
              <a:rPr lang="fa-IR" baseline="0" dirty="0" smtClean="0"/>
              <a:t> یعنی کامل و بهینه</a:t>
            </a:r>
          </a:p>
          <a:p>
            <a:pPr marL="0" marR="0" lvl="1" indent="0" algn="r" defTabSz="914400" rtl="1" eaLnBrk="1" fontAlgn="auto" latinLnBrk="0" hangingPunct="1">
              <a:lnSpc>
                <a:spcPct val="100000"/>
              </a:lnSpc>
              <a:spcBef>
                <a:spcPts val="0"/>
              </a:spcBef>
              <a:spcAft>
                <a:spcPts val="0"/>
              </a:spcAft>
              <a:buClrTx/>
              <a:buSzTx/>
              <a:buFontTx/>
              <a:buNone/>
              <a:tabLst/>
              <a:defRPr/>
            </a:pPr>
            <a:r>
              <a:rPr lang="en-US" baseline="0" dirty="0" smtClean="0"/>
              <a:t>h*(n)</a:t>
            </a:r>
            <a:r>
              <a:rPr lang="fa-IR" baseline="0" dirty="0" smtClean="0"/>
              <a:t> را نداریم اما برای  برقراری شرط قابل قبول بودن نیازی نیز به دانستن ان نداریم مثلا فاصله خط مستقیم</a:t>
            </a: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34</a:t>
            </a:fld>
            <a:endParaRPr lang="en-US"/>
          </a:p>
        </p:txBody>
      </p:sp>
    </p:spTree>
    <p:extLst>
      <p:ext uri="{BB962C8B-B14F-4D97-AF65-F5344CB8AC3E}">
        <p14:creationId xmlns:p14="http://schemas.microsoft.com/office/powerpoint/2010/main" val="1221065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در این روش</a:t>
            </a:r>
            <a:r>
              <a:rPr lang="fa-IR" baseline="0" dirty="0" smtClean="0"/>
              <a:t> نیز از صف اولویت استفاده می شود</a:t>
            </a:r>
          </a:p>
          <a:p>
            <a:pPr algn="r" rtl="1"/>
            <a:r>
              <a:rPr lang="fa-IR" baseline="0" dirty="0" smtClean="0"/>
              <a:t>مانند جستجوی هزینه یکنواخت است اما مقدار تابع اکتشافی نیز به تابع ارزیابی اضافه می شود</a:t>
            </a:r>
          </a:p>
          <a:p>
            <a:pPr algn="r" rtl="1"/>
            <a:r>
              <a:rPr lang="fa-IR" baseline="0" dirty="0" smtClean="0"/>
              <a:t>در اینجا نیز ازمون هدف در هنگام خروج از صف اولویت انجام می شود</a:t>
            </a: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41</a:t>
            </a:fld>
            <a:endParaRPr lang="en-US"/>
          </a:p>
        </p:txBody>
      </p:sp>
    </p:spTree>
    <p:extLst>
      <p:ext uri="{BB962C8B-B14F-4D97-AF65-F5344CB8AC3E}">
        <p14:creationId xmlns:p14="http://schemas.microsoft.com/office/powerpoint/2010/main" val="778550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در هر روش طراحی الگوریتم ما</a:t>
            </a:r>
            <a:r>
              <a:rPr lang="fa-IR" baseline="0" dirty="0" smtClean="0"/>
              <a:t> تلاش داریم که واقعیت های پیرامون خود را تبدیل به یک مدل انتزاعی کنیم این تبدیل واقعیت به مدل انتزاعی </a:t>
            </a:r>
            <a:r>
              <a:rPr lang="en-US" baseline="0" dirty="0" smtClean="0"/>
              <a:t>Abstraction</a:t>
            </a:r>
            <a:r>
              <a:rPr lang="fa-IR" baseline="0" dirty="0" smtClean="0"/>
              <a:t> نامیده می شود</a:t>
            </a:r>
            <a:endParaRPr lang="en-US" baseline="0" dirty="0" smtClean="0"/>
          </a:p>
          <a:p>
            <a:pPr algn="r" rtl="1"/>
            <a:r>
              <a:rPr lang="fa-IR" baseline="0" dirty="0" smtClean="0"/>
              <a:t>مثلا مسئله کشیش ها وادم خوار ها </a:t>
            </a:r>
          </a:p>
          <a:p>
            <a:pPr algn="r" rtl="1"/>
            <a:r>
              <a:rPr lang="fa-IR" baseline="0" dirty="0" smtClean="0"/>
              <a:t>سه کشیش و سه ادم خوار داریم که توسط یک قابق با ظرفیت دو نفر به ان طرف رودخانه بروند</a:t>
            </a:r>
          </a:p>
          <a:p>
            <a:pPr algn="r" rtl="1"/>
            <a:r>
              <a:rPr lang="fa-IR" baseline="0" dirty="0" smtClean="0"/>
              <a:t>تعداد ادم خوارها نباید از تعداد کشیشها بیشتر باشد (در هر دو سمت رودخانه)  و گرنه ادم خوارها کشیش ها را خواهند خورد</a:t>
            </a:r>
          </a:p>
          <a:p>
            <a:pPr algn="r" rtl="1"/>
            <a:r>
              <a:rPr lang="fa-IR" baseline="0" dirty="0" smtClean="0"/>
              <a:t>در این مسئله واقعیت های فرعی مثلا سرعت رودخانه و چگونگی هوا در نظر گرفته نمی شود فقط واقعایی که در حل مسئله موثر هستند در نظر گرفته می شوند</a:t>
            </a:r>
          </a:p>
          <a:p>
            <a:pPr algn="r" rtl="1"/>
            <a:r>
              <a:rPr lang="fa-IR" baseline="0" dirty="0" smtClean="0"/>
              <a:t>گراف فضای حالت  یک قالب کلی است که مسوله در ان قرا می گیرد..</a:t>
            </a:r>
          </a:p>
          <a:p>
            <a:pPr algn="r" rtl="1"/>
            <a:endParaRPr lang="fa-IR" baseline="0" dirty="0" smtClean="0"/>
          </a:p>
          <a:p>
            <a:pPr algn="r" rtl="1"/>
            <a:r>
              <a:rPr lang="fa-IR" baseline="0" dirty="0" smtClean="0"/>
              <a:t>اگر ما بخواهیم مسئله ای را حل کنیم باید ابتدا در ان فرموله سازی هدف صورت گیرد چون با این کار جزئیات نامربوط مسله حذف می شوند. سپس فرموله سازی مسئله انجام میگیرد این فرایند تکراری است و انقدر تکرار می شود تا مسئله به میزان پختگی لازم برسد</a:t>
            </a:r>
          </a:p>
          <a:p>
            <a:pPr algn="r" rtl="1"/>
            <a:endParaRPr lang="fa-IR" baseline="0" dirty="0" smtClean="0"/>
          </a:p>
          <a:p>
            <a:pPr algn="r" rtl="1"/>
            <a:r>
              <a:rPr lang="fa-IR" baseline="0" dirty="0" smtClean="0"/>
              <a:t>معمولا فضای حالت بصورت یک درخت ترسیم می شود درحالیکه در واقعیت فضای حالت یک گراف است</a:t>
            </a:r>
          </a:p>
          <a:p>
            <a:pPr algn="r" rtl="1"/>
            <a:r>
              <a:rPr lang="fa-IR" baseline="0" dirty="0" smtClean="0"/>
              <a:t>فضای حالت بصورت نقاط (حالتها) ی هستند که در یک فضای گسسته تجسم می شوند بین این نقاط امکان گذر یا انتقال وجود دارد (راسها و یالها). گراف فضای حالت یک تفاوت ماهیتی با گراف های دیگر دارد گراف فضای حالت در هوش مصنوعی صرفا توصیف می شود ترسیم نمی شود چون معمولا ابعاد بسیار بزرگی دارند و اصولا قابل ترسیم نیستند</a:t>
            </a:r>
          </a:p>
          <a:p>
            <a:pPr algn="r" rtl="1"/>
            <a:endParaRPr lang="fa-IR" baseline="0" dirty="0" smtClean="0"/>
          </a:p>
          <a:p>
            <a:pPr algn="r" rtl="1"/>
            <a:r>
              <a:rPr lang="fa-IR" baseline="0" dirty="0" smtClean="0"/>
              <a:t>جستجو در واقع یافتن مسیری از مبدا به مقصد است و راه حل خود ان مسیر است</a:t>
            </a: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7</a:t>
            </a:fld>
            <a:endParaRPr lang="en-US" dirty="0"/>
          </a:p>
        </p:txBody>
      </p:sp>
    </p:spTree>
    <p:extLst>
      <p:ext uri="{BB962C8B-B14F-4D97-AF65-F5344CB8AC3E}">
        <p14:creationId xmlns:p14="http://schemas.microsoft.com/office/powerpoint/2010/main" val="724688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42</a:t>
            </a:fld>
            <a:endParaRPr lang="en-US"/>
          </a:p>
        </p:txBody>
      </p:sp>
    </p:spTree>
    <p:extLst>
      <p:ext uri="{BB962C8B-B14F-4D97-AF65-F5344CB8AC3E}">
        <p14:creationId xmlns:p14="http://schemas.microsoft.com/office/powerpoint/2010/main" val="36445135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43</a:t>
            </a:fld>
            <a:endParaRPr lang="en-US"/>
          </a:p>
        </p:txBody>
      </p:sp>
    </p:spTree>
    <p:extLst>
      <p:ext uri="{BB962C8B-B14F-4D97-AF65-F5344CB8AC3E}">
        <p14:creationId xmlns:p14="http://schemas.microsoft.com/office/powerpoint/2010/main" val="36086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44</a:t>
            </a:fld>
            <a:endParaRPr lang="en-US"/>
          </a:p>
        </p:txBody>
      </p:sp>
    </p:spTree>
    <p:extLst>
      <p:ext uri="{BB962C8B-B14F-4D97-AF65-F5344CB8AC3E}">
        <p14:creationId xmlns:p14="http://schemas.microsoft.com/office/powerpoint/2010/main" val="8964878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r>
              <a:rPr lang="fa-IR" dirty="0" smtClean="0"/>
              <a:t>مفهوم کانتور:</a:t>
            </a:r>
            <a:r>
              <a:rPr lang="fa-IR" baseline="0" dirty="0" smtClean="0"/>
              <a:t> با متصل کردن نقاطی که مشتقات جزیی یکسانی دارند منحنی هایی به نام کانتور ایجاد می شود (نقاطی با شیب های یکسان)</a:t>
            </a:r>
          </a:p>
          <a:p>
            <a:pPr marL="0" marR="0" lvl="1" indent="0" algn="r" defTabSz="914400" rtl="1" eaLnBrk="1" fontAlgn="auto" latinLnBrk="0" hangingPunct="1">
              <a:lnSpc>
                <a:spcPct val="100000"/>
              </a:lnSpc>
              <a:spcBef>
                <a:spcPts val="0"/>
              </a:spcBef>
              <a:spcAft>
                <a:spcPts val="0"/>
              </a:spcAft>
              <a:buClrTx/>
              <a:buSzTx/>
              <a:buFontTx/>
              <a:buNone/>
              <a:tabLst/>
              <a:defRPr/>
            </a:pPr>
            <a:r>
              <a:rPr lang="fa-IR" baseline="0" dirty="0" smtClean="0"/>
              <a:t>الگوریتم </a:t>
            </a:r>
            <a:r>
              <a:rPr lang="en-US" baseline="0" dirty="0" smtClean="0"/>
              <a:t>A*</a:t>
            </a:r>
            <a:r>
              <a:rPr lang="fa-IR" baseline="0" dirty="0" smtClean="0"/>
              <a:t> می گوید که گره ها باید بر مبنای میزان </a:t>
            </a:r>
            <a:r>
              <a:rPr lang="en-US" baseline="0" dirty="0" smtClean="0"/>
              <a:t>f</a:t>
            </a:r>
            <a:r>
              <a:rPr lang="fa-IR" baseline="0" dirty="0" smtClean="0"/>
              <a:t> انها به ترتیب کوچک به بزرگ بست داده شوند.</a:t>
            </a:r>
          </a:p>
          <a:p>
            <a:pPr marL="0" marR="0" lvl="1" indent="0" algn="r" defTabSz="914400" rtl="1" eaLnBrk="1" fontAlgn="auto" latinLnBrk="0" hangingPunct="1">
              <a:lnSpc>
                <a:spcPct val="100000"/>
              </a:lnSpc>
              <a:spcBef>
                <a:spcPts val="0"/>
              </a:spcBef>
              <a:spcAft>
                <a:spcPts val="0"/>
              </a:spcAft>
              <a:buClrTx/>
              <a:buSzTx/>
              <a:buFontTx/>
              <a:buNone/>
              <a:tabLst/>
              <a:defRPr/>
            </a:pPr>
            <a:r>
              <a:rPr lang="fa-IR" baseline="0" dirty="0" smtClean="0"/>
              <a:t>تمام گره هایی که مقدار </a:t>
            </a:r>
            <a:r>
              <a:rPr lang="en-US" baseline="0" dirty="0" smtClean="0"/>
              <a:t>fi</a:t>
            </a:r>
            <a:r>
              <a:rPr lang="fa-IR" baseline="0" dirty="0" smtClean="0"/>
              <a:t> انها از یکی مقدار مثل </a:t>
            </a:r>
            <a:r>
              <a:rPr lang="en-US" baseline="0" dirty="0" smtClean="0"/>
              <a:t>f</a:t>
            </a:r>
            <a:r>
              <a:rPr lang="fa-IR" baseline="0" dirty="0" smtClean="0"/>
              <a:t> کوچکتر باشند در کانتور</a:t>
            </a:r>
            <a:r>
              <a:rPr lang="en-US" baseline="0" dirty="0" smtClean="0"/>
              <a:t>f-</a:t>
            </a:r>
            <a:r>
              <a:rPr lang="fa-IR" baseline="0" dirty="0" smtClean="0"/>
              <a:t> قرار می گیرند.</a:t>
            </a: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45</a:t>
            </a:fld>
            <a:endParaRPr lang="en-US"/>
          </a:p>
        </p:txBody>
      </p:sp>
    </p:spTree>
    <p:extLst>
      <p:ext uri="{BB962C8B-B14F-4D97-AF65-F5344CB8AC3E}">
        <p14:creationId xmlns:p14="http://schemas.microsoft.com/office/powerpoint/2010/main" val="26283415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46</a:t>
            </a:fld>
            <a:endParaRPr lang="en-US"/>
          </a:p>
        </p:txBody>
      </p:sp>
    </p:spTree>
    <p:extLst>
      <p:ext uri="{BB962C8B-B14F-4D97-AF65-F5344CB8AC3E}">
        <p14:creationId xmlns:p14="http://schemas.microsoft.com/office/powerpoint/2010/main" val="29631750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47</a:t>
            </a:fld>
            <a:endParaRPr lang="en-US"/>
          </a:p>
        </p:txBody>
      </p:sp>
    </p:spTree>
    <p:extLst>
      <p:ext uri="{BB962C8B-B14F-4D97-AF65-F5344CB8AC3E}">
        <p14:creationId xmlns:p14="http://schemas.microsoft.com/office/powerpoint/2010/main" val="20968211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48</a:t>
            </a:fld>
            <a:endParaRPr lang="en-US"/>
          </a:p>
        </p:txBody>
      </p:sp>
    </p:spTree>
    <p:extLst>
      <p:ext uri="{BB962C8B-B14F-4D97-AF65-F5344CB8AC3E}">
        <p14:creationId xmlns:p14="http://schemas.microsoft.com/office/powerpoint/2010/main" val="20445823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r>
              <a:rPr lang="fa-IR" dirty="0" smtClean="0"/>
              <a:t>روشهای این قسمت سعی می کنند مدیریت بهتری بر میزان حافظه مصرفی الگوریتم </a:t>
            </a:r>
            <a:r>
              <a:rPr lang="en-US" dirty="0" smtClean="0"/>
              <a:t>A*</a:t>
            </a:r>
            <a:r>
              <a:rPr lang="fa-IR" dirty="0" smtClean="0"/>
              <a:t> داشته باشند</a:t>
            </a:r>
            <a:endParaRPr lang="en-US" dirty="0" smtClean="0"/>
          </a:p>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49</a:t>
            </a:fld>
            <a:endParaRPr lang="en-US"/>
          </a:p>
        </p:txBody>
      </p:sp>
    </p:spTree>
    <p:extLst>
      <p:ext uri="{BB962C8B-B14F-4D97-AF65-F5344CB8AC3E}">
        <p14:creationId xmlns:p14="http://schemas.microsoft.com/office/powerpoint/2010/main" val="28467248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50</a:t>
            </a:fld>
            <a:endParaRPr lang="en-US"/>
          </a:p>
        </p:txBody>
      </p:sp>
    </p:spTree>
    <p:extLst>
      <p:ext uri="{BB962C8B-B14F-4D97-AF65-F5344CB8AC3E}">
        <p14:creationId xmlns:p14="http://schemas.microsoft.com/office/powerpoint/2010/main" val="2178387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51</a:t>
            </a:fld>
            <a:endParaRPr lang="en-US"/>
          </a:p>
        </p:txBody>
      </p:sp>
    </p:spTree>
    <p:extLst>
      <p:ext uri="{BB962C8B-B14F-4D97-AF65-F5344CB8AC3E}">
        <p14:creationId xmlns:p14="http://schemas.microsoft.com/office/powerpoint/2010/main" val="1007029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حالت اولیه نقطه شروع مسئله </a:t>
            </a:r>
          </a:p>
          <a:p>
            <a:pPr algn="r" rtl="1"/>
            <a:r>
              <a:rPr lang="fa-IR" dirty="0" smtClean="0"/>
              <a:t>اعمال شامل مجموعه اعمال ممکن بر روی فضای حالت (قابل</a:t>
            </a:r>
            <a:r>
              <a:rPr lang="fa-IR" baseline="0" dirty="0" smtClean="0"/>
              <a:t> اعمال</a:t>
            </a:r>
            <a:r>
              <a:rPr lang="fa-IR" dirty="0" smtClean="0"/>
              <a:t>)</a:t>
            </a:r>
          </a:p>
          <a:p>
            <a:pPr algn="r" rtl="1"/>
            <a:r>
              <a:rPr lang="fa-IR" dirty="0" smtClean="0"/>
              <a:t>مدل انتقال شامل نتیجه ان اعمال بر روی یک وضعیت خاص که شامل وضعیت</a:t>
            </a:r>
            <a:r>
              <a:rPr lang="fa-IR" baseline="0" dirty="0" smtClean="0"/>
              <a:t> های بعدی است</a:t>
            </a:r>
          </a:p>
          <a:p>
            <a:pPr algn="r" rtl="1"/>
            <a:r>
              <a:rPr lang="fa-IR" baseline="0" dirty="0" smtClean="0"/>
              <a:t>ازمون هدف مشخص می کند که یک وضعیت حالت هدف است</a:t>
            </a:r>
          </a:p>
          <a:p>
            <a:pPr algn="r" rtl="1"/>
            <a:r>
              <a:rPr lang="fa-IR" baseline="0" dirty="0" smtClean="0"/>
              <a:t>هزینه مرحله وزنی است که برای هر یال تعیین می شود</a:t>
            </a:r>
          </a:p>
          <a:p>
            <a:pPr algn="r" rtl="1"/>
            <a:r>
              <a:rPr lang="fa-IR" baseline="0" dirty="0" smtClean="0"/>
              <a:t>هزینه مسیر جمع هزینه های طی شده از نقطه شروع تا پایان</a:t>
            </a: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8</a:t>
            </a:fld>
            <a:endParaRPr lang="en-US" dirty="0"/>
          </a:p>
        </p:txBody>
      </p:sp>
    </p:spTree>
    <p:extLst>
      <p:ext uri="{BB962C8B-B14F-4D97-AF65-F5344CB8AC3E}">
        <p14:creationId xmlns:p14="http://schemas.microsoft.com/office/powerpoint/2010/main" val="4018602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52</a:t>
            </a:fld>
            <a:endParaRPr lang="en-US"/>
          </a:p>
        </p:txBody>
      </p:sp>
    </p:spTree>
    <p:extLst>
      <p:ext uri="{BB962C8B-B14F-4D97-AF65-F5344CB8AC3E}">
        <p14:creationId xmlns:p14="http://schemas.microsoft.com/office/powerpoint/2010/main" val="5468220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53</a:t>
            </a:fld>
            <a:endParaRPr lang="en-US"/>
          </a:p>
        </p:txBody>
      </p:sp>
    </p:spTree>
    <p:extLst>
      <p:ext uri="{BB962C8B-B14F-4D97-AF65-F5344CB8AC3E}">
        <p14:creationId xmlns:p14="http://schemas.microsoft.com/office/powerpoint/2010/main" val="34368175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54</a:t>
            </a:fld>
            <a:endParaRPr lang="en-US"/>
          </a:p>
        </p:txBody>
      </p:sp>
    </p:spTree>
    <p:extLst>
      <p:ext uri="{BB962C8B-B14F-4D97-AF65-F5344CB8AC3E}">
        <p14:creationId xmlns:p14="http://schemas.microsoft.com/office/powerpoint/2010/main" val="804583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55</a:t>
            </a:fld>
            <a:endParaRPr lang="en-US"/>
          </a:p>
        </p:txBody>
      </p:sp>
    </p:spTree>
    <p:extLst>
      <p:ext uri="{BB962C8B-B14F-4D97-AF65-F5344CB8AC3E}">
        <p14:creationId xmlns:p14="http://schemas.microsoft.com/office/powerpoint/2010/main" val="8226590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56</a:t>
            </a:fld>
            <a:endParaRPr lang="en-US"/>
          </a:p>
        </p:txBody>
      </p:sp>
    </p:spTree>
    <p:extLst>
      <p:ext uri="{BB962C8B-B14F-4D97-AF65-F5344CB8AC3E}">
        <p14:creationId xmlns:p14="http://schemas.microsoft.com/office/powerpoint/2010/main" val="14791418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57</a:t>
            </a:fld>
            <a:endParaRPr lang="en-US"/>
          </a:p>
        </p:txBody>
      </p:sp>
    </p:spTree>
    <p:extLst>
      <p:ext uri="{BB962C8B-B14F-4D97-AF65-F5344CB8AC3E}">
        <p14:creationId xmlns:p14="http://schemas.microsoft.com/office/powerpoint/2010/main" val="23249179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r>
              <a:rPr lang="fa-IR" dirty="0" smtClean="0"/>
              <a:t>هدف مسائل بهینه</a:t>
            </a:r>
            <a:r>
              <a:rPr lang="fa-IR" baseline="0" dirty="0" smtClean="0"/>
              <a:t> سازی بهینه (کمینه سا بیشینه) ساختن تابع هدف است در این بین محدودیت هایی نیز به عنوان تابع محدودیت وجود دارد</a:t>
            </a:r>
          </a:p>
          <a:p>
            <a:pPr marL="0" marR="0" lvl="1" indent="0" algn="r" defTabSz="914400" rtl="1" eaLnBrk="1" fontAlgn="auto" latinLnBrk="0" hangingPunct="1">
              <a:lnSpc>
                <a:spcPct val="100000"/>
              </a:lnSpc>
              <a:spcBef>
                <a:spcPts val="0"/>
              </a:spcBef>
              <a:spcAft>
                <a:spcPts val="0"/>
              </a:spcAft>
              <a:buClrTx/>
              <a:buSzTx/>
              <a:buFontTx/>
              <a:buNone/>
              <a:tabLst/>
              <a:defRPr/>
            </a:pPr>
            <a:r>
              <a:rPr lang="fa-IR" baseline="0" dirty="0" smtClean="0"/>
              <a:t>در اینجا مفهوم کامل بودن معمولا قابل دسترسی نیست بیشتر دنبال جواب نیمه بهینه می گردیم</a:t>
            </a:r>
          </a:p>
          <a:p>
            <a:pPr marL="0" marR="0" lvl="1" indent="0" algn="r" defTabSz="914400" rtl="1" eaLnBrk="1" fontAlgn="auto" latinLnBrk="0" hangingPunct="1">
              <a:lnSpc>
                <a:spcPct val="100000"/>
              </a:lnSpc>
              <a:spcBef>
                <a:spcPts val="0"/>
              </a:spcBef>
              <a:spcAft>
                <a:spcPts val="0"/>
              </a:spcAft>
              <a:buClrTx/>
              <a:buSzTx/>
              <a:buFontTx/>
              <a:buNone/>
              <a:tabLst/>
              <a:defRPr/>
            </a:pPr>
            <a:endParaRPr lang="fa-IR" baseline="0" dirty="0" smtClean="0"/>
          </a:p>
          <a:p>
            <a:pPr marL="0" marR="0" lvl="1" indent="0" algn="r" defTabSz="914400" rtl="1" eaLnBrk="1" fontAlgn="auto" latinLnBrk="0" hangingPunct="1">
              <a:lnSpc>
                <a:spcPct val="100000"/>
              </a:lnSpc>
              <a:spcBef>
                <a:spcPts val="0"/>
              </a:spcBef>
              <a:spcAft>
                <a:spcPts val="0"/>
              </a:spcAft>
              <a:buClrTx/>
              <a:buSzTx/>
              <a:buFontTx/>
              <a:buNone/>
              <a:tabLst/>
              <a:defRPr/>
            </a:pPr>
            <a:r>
              <a:rPr lang="fa-IR" baseline="0" dirty="0" smtClean="0"/>
              <a:t>هر نقطه در فضای حالت یک پاسخ بالقوه است و مرحله ای از جواب نیست</a:t>
            </a:r>
          </a:p>
          <a:p>
            <a:pPr marL="0" marR="0" lvl="1" indent="0" algn="r" defTabSz="914400" rtl="1" eaLnBrk="1" fontAlgn="auto" latinLnBrk="0" hangingPunct="1">
              <a:lnSpc>
                <a:spcPct val="100000"/>
              </a:lnSpc>
              <a:spcBef>
                <a:spcPts val="0"/>
              </a:spcBef>
              <a:spcAft>
                <a:spcPts val="0"/>
              </a:spcAft>
              <a:buClrTx/>
              <a:buSzTx/>
              <a:buFontTx/>
              <a:buNone/>
              <a:tabLst/>
              <a:defRPr/>
            </a:pPr>
            <a:r>
              <a:rPr lang="fa-IR" baseline="0" dirty="0" smtClean="0"/>
              <a:t>در اینجا معمولا حافظه ای برای نگه داری حالت ها نداریم</a:t>
            </a: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59</a:t>
            </a:fld>
            <a:endParaRPr lang="en-US"/>
          </a:p>
        </p:txBody>
      </p:sp>
    </p:spTree>
    <p:extLst>
      <p:ext uri="{BB962C8B-B14F-4D97-AF65-F5344CB8AC3E}">
        <p14:creationId xmlns:p14="http://schemas.microsoft.com/office/powerpoint/2010/main" val="30132904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r>
              <a:rPr lang="fa-IR" dirty="0" smtClean="0"/>
              <a:t>دنبال یافتن ماکزیمم</a:t>
            </a:r>
            <a:r>
              <a:rPr lang="fa-IR" baseline="0" dirty="0" smtClean="0"/>
              <a:t> کلی هستیم</a:t>
            </a:r>
          </a:p>
          <a:p>
            <a:pPr marL="0" marR="0" lvl="1" indent="0" algn="r" defTabSz="914400" rtl="1" eaLnBrk="1" fontAlgn="auto" latinLnBrk="0" hangingPunct="1">
              <a:lnSpc>
                <a:spcPct val="100000"/>
              </a:lnSpc>
              <a:spcBef>
                <a:spcPts val="0"/>
              </a:spcBef>
              <a:spcAft>
                <a:spcPts val="0"/>
              </a:spcAft>
              <a:buClrTx/>
              <a:buSzTx/>
              <a:buFontTx/>
              <a:buNone/>
              <a:tabLst/>
              <a:defRPr/>
            </a:pPr>
            <a:r>
              <a:rPr lang="fa-IR" baseline="0" dirty="0" smtClean="0"/>
              <a:t>یکی از مشکلات وجود ماکزیمم محلی است</a:t>
            </a:r>
          </a:p>
          <a:p>
            <a:pPr marL="0" marR="0" lvl="1" indent="0" algn="r" defTabSz="914400" rtl="1" eaLnBrk="1" fontAlgn="auto" latinLnBrk="0" hangingPunct="1">
              <a:lnSpc>
                <a:spcPct val="100000"/>
              </a:lnSpc>
              <a:spcBef>
                <a:spcPts val="0"/>
              </a:spcBef>
              <a:spcAft>
                <a:spcPts val="0"/>
              </a:spcAft>
              <a:buClrTx/>
              <a:buSzTx/>
              <a:buFontTx/>
              <a:buNone/>
              <a:tabLst/>
              <a:defRPr/>
            </a:pPr>
            <a:r>
              <a:rPr lang="fa-IR" baseline="0" dirty="0" smtClean="0"/>
              <a:t>روشهای جستجوی محلی فقط به اطراف حالت جاری نگاه می کنند و تمام حالت ها را بررسی نمی کنند</a:t>
            </a:r>
          </a:p>
          <a:p>
            <a:pPr marL="0" marR="0" lvl="1" indent="0" algn="r" defTabSz="914400" rtl="1" eaLnBrk="1" fontAlgn="auto" latinLnBrk="0" hangingPunct="1">
              <a:lnSpc>
                <a:spcPct val="100000"/>
              </a:lnSpc>
              <a:spcBef>
                <a:spcPts val="0"/>
              </a:spcBef>
              <a:spcAft>
                <a:spcPts val="0"/>
              </a:spcAft>
              <a:buClrTx/>
              <a:buSzTx/>
              <a:buFontTx/>
              <a:buNone/>
              <a:tabLst/>
              <a:defRPr/>
            </a:pPr>
            <a:r>
              <a:rPr lang="fa-IR" baseline="0" dirty="0" smtClean="0"/>
              <a:t>مشکلات دیگری مانند فلات و شانه نیز وجود دارد</a:t>
            </a: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60</a:t>
            </a:fld>
            <a:endParaRPr lang="en-US"/>
          </a:p>
        </p:txBody>
      </p:sp>
    </p:spTree>
    <p:extLst>
      <p:ext uri="{BB962C8B-B14F-4D97-AF65-F5344CB8AC3E}">
        <p14:creationId xmlns:p14="http://schemas.microsoft.com/office/powerpoint/2010/main" val="11840244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61</a:t>
            </a:fld>
            <a:endParaRPr lang="en-US"/>
          </a:p>
        </p:txBody>
      </p:sp>
    </p:spTree>
    <p:extLst>
      <p:ext uri="{BB962C8B-B14F-4D97-AF65-F5344CB8AC3E}">
        <p14:creationId xmlns:p14="http://schemas.microsoft.com/office/powerpoint/2010/main" val="31896682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r>
              <a:rPr lang="fa-IR" dirty="0" smtClean="0"/>
              <a:t>هر عدد نشان دهنده تعداد تهدیدها در صورت</a:t>
            </a:r>
            <a:r>
              <a:rPr lang="fa-IR" baseline="0" dirty="0" smtClean="0"/>
              <a:t> قرار گرفتن وزیر هر ستون در ان خانه است</a:t>
            </a:r>
            <a:endParaRPr lang="fa-IR" dirty="0" smtClean="0"/>
          </a:p>
          <a:p>
            <a:pPr marL="0" marR="0" lvl="1" indent="0" algn="r" defTabSz="914400" rtl="1" eaLnBrk="1" fontAlgn="auto" latinLnBrk="0" hangingPunct="1">
              <a:lnSpc>
                <a:spcPct val="100000"/>
              </a:lnSpc>
              <a:spcBef>
                <a:spcPts val="0"/>
              </a:spcBef>
              <a:spcAft>
                <a:spcPts val="0"/>
              </a:spcAft>
              <a:buClrTx/>
              <a:buSzTx/>
              <a:buFontTx/>
              <a:buNone/>
              <a:tabLst/>
              <a:defRPr/>
            </a:pPr>
            <a:r>
              <a:rPr lang="fa-IR" dirty="0" smtClean="0"/>
              <a:t>پاسخ سمت راست یک مینیمم</a:t>
            </a:r>
            <a:r>
              <a:rPr lang="fa-IR" baseline="0" dirty="0" smtClean="0"/>
              <a:t> محلی است</a:t>
            </a:r>
          </a:p>
          <a:p>
            <a:pPr marL="0" marR="0" lvl="1" indent="0" algn="r" defTabSz="914400" rtl="1" eaLnBrk="1" fontAlgn="auto" latinLnBrk="0" hangingPunct="1">
              <a:lnSpc>
                <a:spcPct val="100000"/>
              </a:lnSpc>
              <a:spcBef>
                <a:spcPts val="0"/>
              </a:spcBef>
              <a:spcAft>
                <a:spcPts val="0"/>
              </a:spcAft>
              <a:buClrTx/>
              <a:buSzTx/>
              <a:buFontTx/>
              <a:buNone/>
              <a:tabLst/>
              <a:defRPr/>
            </a:pPr>
            <a:r>
              <a:rPr lang="fa-IR" baseline="0" dirty="0" smtClean="0"/>
              <a:t>در این الگوریتم زمانتی برای رسیدن به پاسخ بهینه نخواهیم داشت</a:t>
            </a: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62</a:t>
            </a:fld>
            <a:endParaRPr lang="en-US"/>
          </a:p>
        </p:txBody>
      </p:sp>
    </p:spTree>
    <p:extLst>
      <p:ext uri="{BB962C8B-B14F-4D97-AF65-F5344CB8AC3E}">
        <p14:creationId xmlns:p14="http://schemas.microsoft.com/office/powerpoint/2010/main" val="4250845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توصیف</a:t>
            </a:r>
            <a:r>
              <a:rPr lang="fa-IR" baseline="0" dirty="0" smtClean="0"/>
              <a:t> مسئله</a:t>
            </a: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9</a:t>
            </a:fld>
            <a:endParaRPr lang="en-US" dirty="0"/>
          </a:p>
        </p:txBody>
      </p:sp>
    </p:spTree>
    <p:extLst>
      <p:ext uri="{BB962C8B-B14F-4D97-AF65-F5344CB8AC3E}">
        <p14:creationId xmlns:p14="http://schemas.microsoft.com/office/powerpoint/2010/main" val="1260353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r>
              <a:rPr lang="fa-IR" dirty="0" smtClean="0"/>
              <a:t>تیغه یعنی</a:t>
            </a:r>
            <a:r>
              <a:rPr lang="fa-IR" baseline="0" dirty="0" smtClean="0"/>
              <a:t> وجود بهینه های محلی مجاور و نزدیک به هم</a:t>
            </a: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63</a:t>
            </a:fld>
            <a:endParaRPr lang="en-US"/>
          </a:p>
        </p:txBody>
      </p:sp>
    </p:spTree>
    <p:extLst>
      <p:ext uri="{BB962C8B-B14F-4D97-AF65-F5344CB8AC3E}">
        <p14:creationId xmlns:p14="http://schemas.microsoft.com/office/powerpoint/2010/main" val="40959618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64</a:t>
            </a:fld>
            <a:endParaRPr lang="en-US"/>
          </a:p>
        </p:txBody>
      </p:sp>
    </p:spTree>
    <p:extLst>
      <p:ext uri="{BB962C8B-B14F-4D97-AF65-F5344CB8AC3E}">
        <p14:creationId xmlns:p14="http://schemas.microsoft.com/office/powerpoint/2010/main" val="35882302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65</a:t>
            </a:fld>
            <a:endParaRPr lang="en-US"/>
          </a:p>
        </p:txBody>
      </p:sp>
    </p:spTree>
    <p:extLst>
      <p:ext uri="{BB962C8B-B14F-4D97-AF65-F5344CB8AC3E}">
        <p14:creationId xmlns:p14="http://schemas.microsoft.com/office/powerpoint/2010/main" val="37357681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66</a:t>
            </a:fld>
            <a:endParaRPr lang="en-US"/>
          </a:p>
        </p:txBody>
      </p:sp>
    </p:spTree>
    <p:extLst>
      <p:ext uri="{BB962C8B-B14F-4D97-AF65-F5344CB8AC3E}">
        <p14:creationId xmlns:p14="http://schemas.microsoft.com/office/powerpoint/2010/main" val="9755815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67</a:t>
            </a:fld>
            <a:endParaRPr lang="en-US"/>
          </a:p>
        </p:txBody>
      </p:sp>
    </p:spTree>
    <p:extLst>
      <p:ext uri="{BB962C8B-B14F-4D97-AF65-F5344CB8AC3E}">
        <p14:creationId xmlns:p14="http://schemas.microsoft.com/office/powerpoint/2010/main" val="15690462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68</a:t>
            </a:fld>
            <a:endParaRPr lang="en-US"/>
          </a:p>
        </p:txBody>
      </p:sp>
    </p:spTree>
    <p:extLst>
      <p:ext uri="{BB962C8B-B14F-4D97-AF65-F5344CB8AC3E}">
        <p14:creationId xmlns:p14="http://schemas.microsoft.com/office/powerpoint/2010/main" val="8286135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r>
              <a:rPr lang="fa-IR" dirty="0" smtClean="0"/>
              <a:t>تعداد کل تهدید ها برابر است با 28</a:t>
            </a:r>
          </a:p>
          <a:p>
            <a:pPr marL="0" marR="0" lvl="1" indent="0" algn="r" defTabSz="914400" rtl="1" eaLnBrk="1" fontAlgn="auto" latinLnBrk="0" hangingPunct="1">
              <a:lnSpc>
                <a:spcPct val="100000"/>
              </a:lnSpc>
              <a:spcBef>
                <a:spcPts val="0"/>
              </a:spcBef>
              <a:spcAft>
                <a:spcPts val="0"/>
              </a:spcAft>
              <a:buClrTx/>
              <a:buSzTx/>
              <a:buFontTx/>
              <a:buNone/>
              <a:tabLst/>
              <a:defRPr/>
            </a:pPr>
            <a:r>
              <a:rPr lang="fa-IR" dirty="0" smtClean="0"/>
              <a:t>احتمال</a:t>
            </a:r>
            <a:r>
              <a:rPr lang="fa-IR" baseline="0" dirty="0" smtClean="0"/>
              <a:t> انتخاب برابر است با مقدار تابع ارزیابی ان حالت تقسیم بر مجموع مقادیر توابع ارزیابی حالت ها</a:t>
            </a: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69</a:t>
            </a:fld>
            <a:endParaRPr lang="en-US"/>
          </a:p>
        </p:txBody>
      </p:sp>
    </p:spTree>
    <p:extLst>
      <p:ext uri="{BB962C8B-B14F-4D97-AF65-F5344CB8AC3E}">
        <p14:creationId xmlns:p14="http://schemas.microsoft.com/office/powerpoint/2010/main" val="23795077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70</a:t>
            </a:fld>
            <a:endParaRPr lang="en-US"/>
          </a:p>
        </p:txBody>
      </p:sp>
    </p:spTree>
    <p:extLst>
      <p:ext uri="{BB962C8B-B14F-4D97-AF65-F5344CB8AC3E}">
        <p14:creationId xmlns:p14="http://schemas.microsoft.com/office/powerpoint/2010/main" val="27205933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71</a:t>
            </a:fld>
            <a:endParaRPr lang="en-US"/>
          </a:p>
        </p:txBody>
      </p:sp>
    </p:spTree>
    <p:extLst>
      <p:ext uri="{BB962C8B-B14F-4D97-AF65-F5344CB8AC3E}">
        <p14:creationId xmlns:p14="http://schemas.microsoft.com/office/powerpoint/2010/main" val="12743562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72</a:t>
            </a:fld>
            <a:endParaRPr lang="en-US"/>
          </a:p>
        </p:txBody>
      </p:sp>
    </p:spTree>
    <p:extLst>
      <p:ext uri="{BB962C8B-B14F-4D97-AF65-F5344CB8AC3E}">
        <p14:creationId xmlns:p14="http://schemas.microsoft.com/office/powerpoint/2010/main" val="4034888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هر چیدمان از صفحه بازی یک حالت است</a:t>
            </a:r>
          </a:p>
          <a:p>
            <a:pPr algn="r" rtl="1"/>
            <a:r>
              <a:rPr lang="fa-IR" dirty="0" smtClean="0"/>
              <a:t>هر کدام از حالتها</a:t>
            </a:r>
            <a:r>
              <a:rPr lang="fa-IR" baseline="0" dirty="0" smtClean="0"/>
              <a:t> می تواند به عنوان حالت اولیه در نظر گرفته شود</a:t>
            </a:r>
          </a:p>
          <a:p>
            <a:pPr algn="r" rtl="1"/>
            <a:r>
              <a:rPr lang="fa-IR" baseline="0" dirty="0" smtClean="0"/>
              <a:t>اعمال: حرکت خانه خالی به سمت چپ راست بالا و پایین</a:t>
            </a:r>
          </a:p>
          <a:p>
            <a:pPr algn="r" rtl="1"/>
            <a:r>
              <a:rPr lang="fa-IR" baseline="0" dirty="0" smtClean="0"/>
              <a:t>مدل گذر: خروجی هر حرکت که یک حالت جدید است خروجی گذر ماست</a:t>
            </a:r>
          </a:p>
          <a:p>
            <a:pPr algn="r" rtl="1"/>
            <a:r>
              <a:rPr lang="fa-IR" baseline="0" dirty="0" smtClean="0"/>
              <a:t>ازمون هدف: تعیین اینکه ایا حالت جاری برابر با حالت هدف است</a:t>
            </a:r>
          </a:p>
          <a:p>
            <a:pPr algn="r" rtl="1"/>
            <a:r>
              <a:rPr lang="fa-IR" baseline="0" dirty="0" smtClean="0"/>
              <a:t>هزینه مسیر: مجموع حرکتهای انجام شده از حالت شروع به حالت هدف </a:t>
            </a:r>
          </a:p>
          <a:p>
            <a:pPr algn="r" rtl="1"/>
            <a:r>
              <a:rPr lang="fa-IR" baseline="0" dirty="0" smtClean="0"/>
              <a:t>قضیه ای وجود دارد که طبق ان ثابت می شود که حداکثر نیمی از کل حالتها در مسئله 8 قابل دسترسی خواهند بود</a:t>
            </a:r>
          </a:p>
          <a:p>
            <a:pPr algn="r" rtl="1"/>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10</a:t>
            </a:fld>
            <a:endParaRPr lang="en-US" dirty="0"/>
          </a:p>
        </p:txBody>
      </p:sp>
    </p:spTree>
    <p:extLst>
      <p:ext uri="{BB962C8B-B14F-4D97-AF65-F5344CB8AC3E}">
        <p14:creationId xmlns:p14="http://schemas.microsoft.com/office/powerpoint/2010/main" val="20800406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73</a:t>
            </a:fld>
            <a:endParaRPr lang="en-US"/>
          </a:p>
        </p:txBody>
      </p:sp>
    </p:spTree>
    <p:extLst>
      <p:ext uri="{BB962C8B-B14F-4D97-AF65-F5344CB8AC3E}">
        <p14:creationId xmlns:p14="http://schemas.microsoft.com/office/powerpoint/2010/main" val="11418463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74</a:t>
            </a:fld>
            <a:endParaRPr lang="en-US"/>
          </a:p>
        </p:txBody>
      </p:sp>
    </p:spTree>
    <p:extLst>
      <p:ext uri="{BB962C8B-B14F-4D97-AF65-F5344CB8AC3E}">
        <p14:creationId xmlns:p14="http://schemas.microsoft.com/office/powerpoint/2010/main" val="39814658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75</a:t>
            </a:fld>
            <a:endParaRPr lang="en-US"/>
          </a:p>
        </p:txBody>
      </p:sp>
    </p:spTree>
    <p:extLst>
      <p:ext uri="{BB962C8B-B14F-4D97-AF65-F5344CB8AC3E}">
        <p14:creationId xmlns:p14="http://schemas.microsoft.com/office/powerpoint/2010/main" val="2209882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76</a:t>
            </a:fld>
            <a:endParaRPr lang="en-US"/>
          </a:p>
        </p:txBody>
      </p:sp>
    </p:spTree>
    <p:extLst>
      <p:ext uri="{BB962C8B-B14F-4D97-AF65-F5344CB8AC3E}">
        <p14:creationId xmlns:p14="http://schemas.microsoft.com/office/powerpoint/2010/main" val="31911795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77</a:t>
            </a:fld>
            <a:endParaRPr lang="en-US"/>
          </a:p>
        </p:txBody>
      </p:sp>
    </p:spTree>
    <p:extLst>
      <p:ext uri="{BB962C8B-B14F-4D97-AF65-F5344CB8AC3E}">
        <p14:creationId xmlns:p14="http://schemas.microsoft.com/office/powerpoint/2010/main" val="20556187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r>
              <a:rPr lang="fa-IR" dirty="0" smtClean="0"/>
              <a:t>پیاده سازی بصورت عمق اول</a:t>
            </a:r>
          </a:p>
          <a:p>
            <a:pPr marL="0" marR="0" lvl="1" indent="0" algn="r" defTabSz="914400" rtl="1" eaLnBrk="1" fontAlgn="auto" latinLnBrk="0" hangingPunct="1">
              <a:lnSpc>
                <a:spcPct val="100000"/>
              </a:lnSpc>
              <a:spcBef>
                <a:spcPts val="0"/>
              </a:spcBef>
              <a:spcAft>
                <a:spcPts val="0"/>
              </a:spcAft>
              <a:buClrTx/>
              <a:buSzTx/>
              <a:buFontTx/>
              <a:buNone/>
              <a:tabLst/>
              <a:defRPr/>
            </a:pPr>
            <a:r>
              <a:rPr lang="fa-IR" dirty="0" smtClean="0"/>
              <a:t>جلوگیری از حلقه: اگر حالت جاری با حالتی</a:t>
            </a:r>
            <a:r>
              <a:rPr lang="fa-IR" baseline="0" dirty="0" smtClean="0"/>
              <a:t> در مسیر برابر باشد خطا می دهد</a:t>
            </a:r>
          </a:p>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78</a:t>
            </a:fld>
            <a:endParaRPr lang="en-US"/>
          </a:p>
        </p:txBody>
      </p:sp>
    </p:spTree>
    <p:extLst>
      <p:ext uri="{BB962C8B-B14F-4D97-AF65-F5344CB8AC3E}">
        <p14:creationId xmlns:p14="http://schemas.microsoft.com/office/powerpoint/2010/main" val="30202536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79</a:t>
            </a:fld>
            <a:endParaRPr lang="en-US"/>
          </a:p>
        </p:txBody>
      </p:sp>
    </p:spTree>
    <p:extLst>
      <p:ext uri="{BB962C8B-B14F-4D97-AF65-F5344CB8AC3E}">
        <p14:creationId xmlns:p14="http://schemas.microsoft.com/office/powerpoint/2010/main" val="38364595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80</a:t>
            </a:fld>
            <a:endParaRPr lang="en-US"/>
          </a:p>
        </p:txBody>
      </p:sp>
    </p:spTree>
    <p:extLst>
      <p:ext uri="{BB962C8B-B14F-4D97-AF65-F5344CB8AC3E}">
        <p14:creationId xmlns:p14="http://schemas.microsoft.com/office/powerpoint/2010/main" val="12761314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81</a:t>
            </a:fld>
            <a:endParaRPr lang="en-US"/>
          </a:p>
        </p:txBody>
      </p:sp>
    </p:spTree>
    <p:extLst>
      <p:ext uri="{BB962C8B-B14F-4D97-AF65-F5344CB8AC3E}">
        <p14:creationId xmlns:p14="http://schemas.microsoft.com/office/powerpoint/2010/main" val="560292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82</a:t>
            </a:fld>
            <a:endParaRPr lang="en-US"/>
          </a:p>
        </p:txBody>
      </p:sp>
    </p:spTree>
    <p:extLst>
      <p:ext uri="{BB962C8B-B14F-4D97-AF65-F5344CB8AC3E}">
        <p14:creationId xmlns:p14="http://schemas.microsoft.com/office/powerpoint/2010/main" val="2783466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تعریف مسئله</a:t>
            </a:r>
          </a:p>
          <a:p>
            <a:pPr algn="r" rtl="1"/>
            <a:r>
              <a:rPr lang="fa-IR" dirty="0" smtClean="0"/>
              <a:t>روش تدریجی : افزودن وزیر ها سطر به سطر</a:t>
            </a:r>
            <a:r>
              <a:rPr lang="fa-IR" baseline="0" dirty="0" smtClean="0"/>
              <a:t> (باید سعی کنیم هر چقدر می توانیم فضای مسئله را کاهش دهیم) </a:t>
            </a:r>
          </a:p>
          <a:p>
            <a:pPr algn="r" rtl="1"/>
            <a:r>
              <a:rPr lang="fa-IR" baseline="0" dirty="0" smtClean="0"/>
              <a:t>در هنگام اضافه کردن باید توجه کنیم که دو وزیر در ک ستون نیز نباشند</a:t>
            </a:r>
          </a:p>
          <a:p>
            <a:pPr algn="r" rtl="1"/>
            <a:r>
              <a:rPr lang="fa-IR" baseline="0" dirty="0" smtClean="0"/>
              <a:t>در این مسئله یک هدف واحد نداریم</a:t>
            </a: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11</a:t>
            </a:fld>
            <a:endParaRPr lang="en-US" dirty="0"/>
          </a:p>
        </p:txBody>
      </p:sp>
    </p:spTree>
    <p:extLst>
      <p:ext uri="{BB962C8B-B14F-4D97-AF65-F5344CB8AC3E}">
        <p14:creationId xmlns:p14="http://schemas.microsoft.com/office/powerpoint/2010/main" val="14738688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83</a:t>
            </a:fld>
            <a:endParaRPr lang="en-US"/>
          </a:p>
        </p:txBody>
      </p:sp>
    </p:spTree>
    <p:extLst>
      <p:ext uri="{BB962C8B-B14F-4D97-AF65-F5344CB8AC3E}">
        <p14:creationId xmlns:p14="http://schemas.microsoft.com/office/powerpoint/2010/main" val="42097865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84</a:t>
            </a:fld>
            <a:endParaRPr lang="en-US"/>
          </a:p>
        </p:txBody>
      </p:sp>
    </p:spTree>
    <p:extLst>
      <p:ext uri="{BB962C8B-B14F-4D97-AF65-F5344CB8AC3E}">
        <p14:creationId xmlns:p14="http://schemas.microsoft.com/office/powerpoint/2010/main" val="24845468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85</a:t>
            </a:fld>
            <a:endParaRPr lang="en-US"/>
          </a:p>
        </p:txBody>
      </p:sp>
    </p:spTree>
    <p:extLst>
      <p:ext uri="{BB962C8B-B14F-4D97-AF65-F5344CB8AC3E}">
        <p14:creationId xmlns:p14="http://schemas.microsoft.com/office/powerpoint/2010/main" val="7055424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86</a:t>
            </a:fld>
            <a:endParaRPr lang="en-US"/>
          </a:p>
        </p:txBody>
      </p:sp>
    </p:spTree>
    <p:extLst>
      <p:ext uri="{BB962C8B-B14F-4D97-AF65-F5344CB8AC3E}">
        <p14:creationId xmlns:p14="http://schemas.microsoft.com/office/powerpoint/2010/main" val="40383170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87</a:t>
            </a:fld>
            <a:endParaRPr lang="en-US"/>
          </a:p>
        </p:txBody>
      </p:sp>
    </p:spTree>
    <p:extLst>
      <p:ext uri="{BB962C8B-B14F-4D97-AF65-F5344CB8AC3E}">
        <p14:creationId xmlns:p14="http://schemas.microsoft.com/office/powerpoint/2010/main" val="28112314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88</a:t>
            </a:fld>
            <a:endParaRPr lang="en-US"/>
          </a:p>
        </p:txBody>
      </p:sp>
    </p:spTree>
    <p:extLst>
      <p:ext uri="{BB962C8B-B14F-4D97-AF65-F5344CB8AC3E}">
        <p14:creationId xmlns:p14="http://schemas.microsoft.com/office/powerpoint/2010/main" val="8003980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89</a:t>
            </a:fld>
            <a:endParaRPr lang="en-US"/>
          </a:p>
        </p:txBody>
      </p:sp>
    </p:spTree>
    <p:extLst>
      <p:ext uri="{BB962C8B-B14F-4D97-AF65-F5344CB8AC3E}">
        <p14:creationId xmlns:p14="http://schemas.microsoft.com/office/powerpoint/2010/main" val="37660667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90</a:t>
            </a:fld>
            <a:endParaRPr lang="en-US"/>
          </a:p>
        </p:txBody>
      </p:sp>
    </p:spTree>
    <p:extLst>
      <p:ext uri="{BB962C8B-B14F-4D97-AF65-F5344CB8AC3E}">
        <p14:creationId xmlns:p14="http://schemas.microsoft.com/office/powerpoint/2010/main" val="140032903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91</a:t>
            </a:fld>
            <a:endParaRPr lang="en-US"/>
          </a:p>
        </p:txBody>
      </p:sp>
    </p:spTree>
    <p:extLst>
      <p:ext uri="{BB962C8B-B14F-4D97-AF65-F5344CB8AC3E}">
        <p14:creationId xmlns:p14="http://schemas.microsoft.com/office/powerpoint/2010/main" val="39213147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92</a:t>
            </a:fld>
            <a:endParaRPr lang="en-US"/>
          </a:p>
        </p:txBody>
      </p:sp>
    </p:spTree>
    <p:extLst>
      <p:ext uri="{BB962C8B-B14F-4D97-AF65-F5344CB8AC3E}">
        <p14:creationId xmlns:p14="http://schemas.microsoft.com/office/powerpoint/2010/main" val="3431239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درخت جستجو: </a:t>
            </a:r>
          </a:p>
          <a:p>
            <a:pPr algn="r" rtl="1"/>
            <a:r>
              <a:rPr lang="fa-IR" dirty="0" smtClean="0"/>
              <a:t>گراف فضای</a:t>
            </a:r>
            <a:r>
              <a:rPr lang="fa-IR" baseline="0" dirty="0" smtClean="0"/>
              <a:t> حالت در حالت خاص می تواند درخت باشد، مثلا 8 وزیر ماهیت درختی دارد و مسئله معمای 8 ماهیتی گرافی</a:t>
            </a:r>
          </a:p>
          <a:p>
            <a:pPr algn="r" rtl="1"/>
            <a:r>
              <a:rPr lang="fa-IR" baseline="0" dirty="0" smtClean="0"/>
              <a:t>چیزی که حاصل از جستجوی عامل در گراف فضای حالت است بصورت یک درخت جستجو درمی اید</a:t>
            </a:r>
          </a:p>
          <a:p>
            <a:pPr algn="r" rtl="1"/>
            <a:r>
              <a:rPr lang="fa-IR" baseline="0" dirty="0" smtClean="0"/>
              <a:t>توسعه دادن هر گره باعث ایجاد گره های بعدی می شود که نسل بعدی را تولید می کند</a:t>
            </a:r>
          </a:p>
          <a:p>
            <a:pPr algn="r" rtl="1"/>
            <a:endParaRPr lang="fa-IR" baseline="0" dirty="0" smtClean="0"/>
          </a:p>
          <a:p>
            <a:pPr algn="r" rtl="1"/>
            <a:r>
              <a:rPr lang="fa-IR" baseline="0" dirty="0" smtClean="0"/>
              <a:t>اگر ما درخت جستجو را تا مرحله ای از مسئله ایجاد کنیم سه ناحیه بوجود می اید.</a:t>
            </a:r>
          </a:p>
          <a:p>
            <a:pPr algn="r" rtl="1"/>
            <a:r>
              <a:rPr lang="fa-IR" baseline="0" dirty="0" smtClean="0"/>
              <a:t>1- ناحیه از گراف فضای حالت که ما انها را توسعه داده ایم</a:t>
            </a:r>
          </a:p>
          <a:p>
            <a:pPr algn="r" rtl="1"/>
            <a:r>
              <a:rPr lang="fa-IR" baseline="0" dirty="0" smtClean="0"/>
              <a:t>2- ناحیه ای که گره های ان را توسعه ندادیم</a:t>
            </a:r>
          </a:p>
          <a:p>
            <a:pPr algn="r" rtl="1"/>
            <a:r>
              <a:rPr lang="fa-IR" baseline="0" dirty="0" smtClean="0"/>
              <a:t>3- ناحیه که گره های ان را توسعه ندادیم اما در مرحله بعدی جستجو می خواهیم انها را توسعه دهیم( گره های برگی درخت جستجو)</a:t>
            </a:r>
          </a:p>
          <a:p>
            <a:pPr algn="r" rtl="1"/>
            <a:r>
              <a:rPr lang="fa-IR" baseline="0" dirty="0" smtClean="0"/>
              <a:t>این گره ها را در یک ساختمان داده ذخیره می کنیم در واقع گره هایی هستند که در مرز قرار گرفته اند و از بین انها گره بعدی برای توسعه انتخاب می شود</a:t>
            </a:r>
          </a:p>
          <a:p>
            <a:pPr algn="r" rtl="1"/>
            <a:r>
              <a:rPr lang="fa-IR" baseline="0" dirty="0" smtClean="0"/>
              <a:t>بیشتر تفاوت روشهای مختلف در نحوه انتخاب گره بعدی از این مجموعه گره ها ناشی می شود</a:t>
            </a:r>
          </a:p>
          <a:p>
            <a:pPr algn="r" rtl="1"/>
            <a:r>
              <a:rPr lang="fa-IR" baseline="0" dirty="0" smtClean="0"/>
              <a:t>حالتهای تکراری می تواند شامل مسیرهای حلقه باشد یا اینکه مسیرهایی را تولید کند که شامل مسیرهای اضافی باشد</a:t>
            </a:r>
          </a:p>
          <a:p>
            <a:pPr algn="r" rtl="1"/>
            <a:r>
              <a:rPr lang="fa-IR" baseline="0" dirty="0" smtClean="0"/>
              <a:t>گره هایی که تابحال توسعه داده شده با عنوان مجموعه بسته یا توسعه داده شده شناخته می شود</a:t>
            </a: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13</a:t>
            </a:fld>
            <a:endParaRPr lang="en-US" dirty="0"/>
          </a:p>
        </p:txBody>
      </p:sp>
    </p:spTree>
    <p:extLst>
      <p:ext uri="{BB962C8B-B14F-4D97-AF65-F5344CB8AC3E}">
        <p14:creationId xmlns:p14="http://schemas.microsoft.com/office/powerpoint/2010/main" val="281810096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93</a:t>
            </a:fld>
            <a:endParaRPr lang="en-US"/>
          </a:p>
        </p:txBody>
      </p:sp>
    </p:spTree>
    <p:extLst>
      <p:ext uri="{BB962C8B-B14F-4D97-AF65-F5344CB8AC3E}">
        <p14:creationId xmlns:p14="http://schemas.microsoft.com/office/powerpoint/2010/main" val="309538167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94</a:t>
            </a:fld>
            <a:endParaRPr lang="en-US"/>
          </a:p>
        </p:txBody>
      </p:sp>
    </p:spTree>
    <p:extLst>
      <p:ext uri="{BB962C8B-B14F-4D97-AF65-F5344CB8AC3E}">
        <p14:creationId xmlns:p14="http://schemas.microsoft.com/office/powerpoint/2010/main" val="418539148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95</a:t>
            </a:fld>
            <a:endParaRPr lang="en-US"/>
          </a:p>
        </p:txBody>
      </p:sp>
    </p:spTree>
    <p:extLst>
      <p:ext uri="{BB962C8B-B14F-4D97-AF65-F5344CB8AC3E}">
        <p14:creationId xmlns:p14="http://schemas.microsoft.com/office/powerpoint/2010/main" val="10586231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96</a:t>
            </a:fld>
            <a:endParaRPr lang="en-US"/>
          </a:p>
        </p:txBody>
      </p:sp>
    </p:spTree>
    <p:extLst>
      <p:ext uri="{BB962C8B-B14F-4D97-AF65-F5344CB8AC3E}">
        <p14:creationId xmlns:p14="http://schemas.microsoft.com/office/powerpoint/2010/main" val="120095625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97</a:t>
            </a:fld>
            <a:endParaRPr lang="en-US"/>
          </a:p>
        </p:txBody>
      </p:sp>
    </p:spTree>
    <p:extLst>
      <p:ext uri="{BB962C8B-B14F-4D97-AF65-F5344CB8AC3E}">
        <p14:creationId xmlns:p14="http://schemas.microsoft.com/office/powerpoint/2010/main" val="402163909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98</a:t>
            </a:fld>
            <a:endParaRPr lang="en-US"/>
          </a:p>
        </p:txBody>
      </p:sp>
    </p:spTree>
    <p:extLst>
      <p:ext uri="{BB962C8B-B14F-4D97-AF65-F5344CB8AC3E}">
        <p14:creationId xmlns:p14="http://schemas.microsoft.com/office/powerpoint/2010/main" val="342659434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99</a:t>
            </a:fld>
            <a:endParaRPr lang="en-US"/>
          </a:p>
        </p:txBody>
      </p:sp>
    </p:spTree>
    <p:extLst>
      <p:ext uri="{BB962C8B-B14F-4D97-AF65-F5344CB8AC3E}">
        <p14:creationId xmlns:p14="http://schemas.microsoft.com/office/powerpoint/2010/main" val="47931321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100</a:t>
            </a:fld>
            <a:endParaRPr lang="en-US"/>
          </a:p>
        </p:txBody>
      </p:sp>
    </p:spTree>
    <p:extLst>
      <p:ext uri="{BB962C8B-B14F-4D97-AF65-F5344CB8AC3E}">
        <p14:creationId xmlns:p14="http://schemas.microsoft.com/office/powerpoint/2010/main" val="143533630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101</a:t>
            </a:fld>
            <a:endParaRPr lang="en-US"/>
          </a:p>
        </p:txBody>
      </p:sp>
    </p:spTree>
    <p:extLst>
      <p:ext uri="{BB962C8B-B14F-4D97-AF65-F5344CB8AC3E}">
        <p14:creationId xmlns:p14="http://schemas.microsoft.com/office/powerpoint/2010/main" val="371760450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102</a:t>
            </a:fld>
            <a:endParaRPr lang="en-US"/>
          </a:p>
        </p:txBody>
      </p:sp>
    </p:spTree>
    <p:extLst>
      <p:ext uri="{BB962C8B-B14F-4D97-AF65-F5344CB8AC3E}">
        <p14:creationId xmlns:p14="http://schemas.microsoft.com/office/powerpoint/2010/main" val="2000537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مراحل توسعه درخت </a:t>
            </a:r>
            <a:r>
              <a:rPr lang="en-US" dirty="0" smtClean="0"/>
              <a:t>a, b , c</a:t>
            </a:r>
          </a:p>
          <a:p>
            <a:pPr algn="r" rtl="1"/>
            <a:r>
              <a:rPr lang="fa-IR" dirty="0" smtClean="0"/>
              <a:t>در شکل</a:t>
            </a:r>
            <a:r>
              <a:rPr lang="fa-IR" baseline="0" dirty="0" smtClean="0"/>
              <a:t> </a:t>
            </a:r>
            <a:r>
              <a:rPr lang="en-US" baseline="0" dirty="0" smtClean="0"/>
              <a:t>a </a:t>
            </a:r>
            <a:r>
              <a:rPr lang="fa-IR" baseline="0" dirty="0" smtClean="0"/>
              <a:t> گره سیاه نقطه شروع و گره های سفید نقاط حاشیه یا </a:t>
            </a:r>
            <a:r>
              <a:rPr lang="en-US" baseline="0" dirty="0" smtClean="0"/>
              <a:t>frontier</a:t>
            </a:r>
            <a:r>
              <a:rPr lang="fa-IR" baseline="0" dirty="0" smtClean="0"/>
              <a:t> هستند، گره های خاکستری گره های توسعه داده نشده هستن</a:t>
            </a:r>
          </a:p>
          <a:p>
            <a:pPr algn="r" rtl="1"/>
            <a:r>
              <a:rPr lang="fa-IR" baseline="0" dirty="0" smtClean="0"/>
              <a:t>در شکل </a:t>
            </a:r>
            <a:r>
              <a:rPr lang="en-US" baseline="0" dirty="0" smtClean="0"/>
              <a:t>b</a:t>
            </a:r>
            <a:r>
              <a:rPr lang="fa-IR" baseline="0" dirty="0" smtClean="0"/>
              <a:t> یکی از گره های حاشیه ای توسعه داده شده و در شکل </a:t>
            </a:r>
            <a:r>
              <a:rPr lang="en-US" baseline="0" dirty="0" smtClean="0"/>
              <a:t>c</a:t>
            </a:r>
            <a:r>
              <a:rPr lang="fa-IR" baseline="0" dirty="0" smtClean="0"/>
              <a:t> همه گره های حاشیه ای نقطه مرکزی توسعه داده شده و گره های فرزند انها که تکراری نبودند به مجموعه حاشیه اضافه شده اند</a:t>
            </a: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14</a:t>
            </a:fld>
            <a:endParaRPr lang="en-US" dirty="0"/>
          </a:p>
        </p:txBody>
      </p:sp>
    </p:spTree>
    <p:extLst>
      <p:ext uri="{BB962C8B-B14F-4D97-AF65-F5344CB8AC3E}">
        <p14:creationId xmlns:p14="http://schemas.microsoft.com/office/powerpoint/2010/main" val="50891547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103</a:t>
            </a:fld>
            <a:endParaRPr lang="en-US"/>
          </a:p>
        </p:txBody>
      </p:sp>
    </p:spTree>
    <p:extLst>
      <p:ext uri="{BB962C8B-B14F-4D97-AF65-F5344CB8AC3E}">
        <p14:creationId xmlns:p14="http://schemas.microsoft.com/office/powerpoint/2010/main" val="181578629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104</a:t>
            </a:fld>
            <a:endParaRPr lang="en-US"/>
          </a:p>
        </p:txBody>
      </p:sp>
    </p:spTree>
    <p:extLst>
      <p:ext uri="{BB962C8B-B14F-4D97-AF65-F5344CB8AC3E}">
        <p14:creationId xmlns:p14="http://schemas.microsoft.com/office/powerpoint/2010/main" val="149368499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105</a:t>
            </a:fld>
            <a:endParaRPr lang="en-US"/>
          </a:p>
        </p:txBody>
      </p:sp>
    </p:spTree>
    <p:extLst>
      <p:ext uri="{BB962C8B-B14F-4D97-AF65-F5344CB8AC3E}">
        <p14:creationId xmlns:p14="http://schemas.microsoft.com/office/powerpoint/2010/main" val="286023952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106</a:t>
            </a:fld>
            <a:endParaRPr lang="en-US"/>
          </a:p>
        </p:txBody>
      </p:sp>
    </p:spTree>
    <p:extLst>
      <p:ext uri="{BB962C8B-B14F-4D97-AF65-F5344CB8AC3E}">
        <p14:creationId xmlns:p14="http://schemas.microsoft.com/office/powerpoint/2010/main" val="85002692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107</a:t>
            </a:fld>
            <a:endParaRPr lang="en-US"/>
          </a:p>
        </p:txBody>
      </p:sp>
    </p:spTree>
    <p:extLst>
      <p:ext uri="{BB962C8B-B14F-4D97-AF65-F5344CB8AC3E}">
        <p14:creationId xmlns:p14="http://schemas.microsoft.com/office/powerpoint/2010/main" val="177013377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108</a:t>
            </a:fld>
            <a:endParaRPr lang="en-US"/>
          </a:p>
        </p:txBody>
      </p:sp>
    </p:spTree>
    <p:extLst>
      <p:ext uri="{BB962C8B-B14F-4D97-AF65-F5344CB8AC3E}">
        <p14:creationId xmlns:p14="http://schemas.microsoft.com/office/powerpoint/2010/main" val="164903751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تفاوت</a:t>
            </a:r>
            <a:r>
              <a:rPr lang="fa-IR" baseline="0" dirty="0" smtClean="0"/>
              <a:t> این روش با روشهای قبلی</a:t>
            </a: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109</a:t>
            </a:fld>
            <a:endParaRPr lang="en-US"/>
          </a:p>
        </p:txBody>
      </p:sp>
    </p:spTree>
    <p:extLst>
      <p:ext uri="{BB962C8B-B14F-4D97-AF65-F5344CB8AC3E}">
        <p14:creationId xmlns:p14="http://schemas.microsoft.com/office/powerpoint/2010/main" val="45193905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110</a:t>
            </a:fld>
            <a:endParaRPr lang="en-US"/>
          </a:p>
        </p:txBody>
      </p:sp>
    </p:spTree>
    <p:extLst>
      <p:ext uri="{BB962C8B-B14F-4D97-AF65-F5344CB8AC3E}">
        <p14:creationId xmlns:p14="http://schemas.microsoft.com/office/powerpoint/2010/main" val="35270800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111</a:t>
            </a:fld>
            <a:endParaRPr lang="en-US"/>
          </a:p>
        </p:txBody>
      </p:sp>
    </p:spTree>
    <p:extLst>
      <p:ext uri="{BB962C8B-B14F-4D97-AF65-F5344CB8AC3E}">
        <p14:creationId xmlns:p14="http://schemas.microsoft.com/office/powerpoint/2010/main" val="26686138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910EFF3-905D-492C-9C95-963881AEC184}" type="slidenum">
              <a:rPr lang="en-US" smtClean="0"/>
              <a:t>112</a:t>
            </a:fld>
            <a:endParaRPr lang="en-US"/>
          </a:p>
        </p:txBody>
      </p:sp>
    </p:spTree>
    <p:extLst>
      <p:ext uri="{BB962C8B-B14F-4D97-AF65-F5344CB8AC3E}">
        <p14:creationId xmlns:p14="http://schemas.microsoft.com/office/powerpoint/2010/main" val="1335905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BB6273-1D2A-4417-9DA2-17FE6292D053}" type="datetime1">
              <a:rPr lang="en-US" smtClean="0"/>
              <a:t>4/11/2014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6C42CB0-D3EE-410A-B21E-5092A3CB89D3}" type="slidenum">
              <a:rPr lang="en-US" smtClean="0"/>
              <a:t>‹#›</a:t>
            </a:fld>
            <a:endParaRPr lang="en-US"/>
          </a:p>
        </p:txBody>
      </p:sp>
    </p:spTree>
    <p:extLst>
      <p:ext uri="{BB962C8B-B14F-4D97-AF65-F5344CB8AC3E}">
        <p14:creationId xmlns:p14="http://schemas.microsoft.com/office/powerpoint/2010/main" val="3373774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AA4E15-3FF7-4322-8DB4-D23C3A380E6F}" type="datetime1">
              <a:rPr lang="en-US" smtClean="0"/>
              <a:t>4/11/2014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6C42CB0-D3EE-410A-B21E-5092A3CB89D3}" type="slidenum">
              <a:rPr lang="en-US" smtClean="0"/>
              <a:t>‹#›</a:t>
            </a:fld>
            <a:endParaRPr lang="en-US"/>
          </a:p>
        </p:txBody>
      </p:sp>
    </p:spTree>
    <p:extLst>
      <p:ext uri="{BB962C8B-B14F-4D97-AF65-F5344CB8AC3E}">
        <p14:creationId xmlns:p14="http://schemas.microsoft.com/office/powerpoint/2010/main" val="2375905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FF4FB-EF7C-489B-8396-E9CA65FD1DE7}" type="datetime1">
              <a:rPr lang="en-US" smtClean="0"/>
              <a:t>4/11/2014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6C42CB0-D3EE-410A-B21E-5092A3CB89D3}"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53207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6EF284F0-47B8-4B8F-BC2B-05FED5B11BE3}" type="datetime1">
              <a:rPr lang="en-US" smtClean="0"/>
              <a:t>4/11/2014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6C42CB0-D3EE-410A-B21E-5092A3CB89D3}" type="slidenum">
              <a:rPr lang="en-US" smtClean="0"/>
              <a:t>‹#›</a:t>
            </a:fld>
            <a:endParaRPr lang="en-US"/>
          </a:p>
        </p:txBody>
      </p:sp>
    </p:spTree>
    <p:extLst>
      <p:ext uri="{BB962C8B-B14F-4D97-AF65-F5344CB8AC3E}">
        <p14:creationId xmlns:p14="http://schemas.microsoft.com/office/powerpoint/2010/main" val="1937536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88C8454-A88F-4176-9A82-674D3A8DC5F2}" type="datetime1">
              <a:rPr lang="en-US" smtClean="0"/>
              <a:t>4/11/2014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6C42CB0-D3EE-410A-B21E-5092A3CB89D3}"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50685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9F6A805C-C4AC-4BE0-B4F9-49E833F73709}" type="datetime1">
              <a:rPr lang="en-US" smtClean="0"/>
              <a:t>4/11/2014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6C42CB0-D3EE-410A-B21E-5092A3CB89D3}" type="slidenum">
              <a:rPr lang="en-US" smtClean="0"/>
              <a:t>‹#›</a:t>
            </a:fld>
            <a:endParaRPr lang="en-US"/>
          </a:p>
        </p:txBody>
      </p:sp>
    </p:spTree>
    <p:extLst>
      <p:ext uri="{BB962C8B-B14F-4D97-AF65-F5344CB8AC3E}">
        <p14:creationId xmlns:p14="http://schemas.microsoft.com/office/powerpoint/2010/main" val="699788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34F3E0-987B-48FF-8062-F7447EE7AEF3}" type="datetime1">
              <a:rPr lang="en-US" smtClean="0"/>
              <a:t>4/11/2014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6C42CB0-D3EE-410A-B21E-5092A3CB89D3}" type="slidenum">
              <a:rPr lang="en-US" smtClean="0"/>
              <a:t>‹#›</a:t>
            </a:fld>
            <a:endParaRPr lang="en-US"/>
          </a:p>
        </p:txBody>
      </p:sp>
    </p:spTree>
    <p:extLst>
      <p:ext uri="{BB962C8B-B14F-4D97-AF65-F5344CB8AC3E}">
        <p14:creationId xmlns:p14="http://schemas.microsoft.com/office/powerpoint/2010/main" val="2593195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D2237B-F38E-49EE-A0C2-359B302ED142}" type="datetime1">
              <a:rPr lang="en-US" smtClean="0"/>
              <a:t>4/11/2014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6C42CB0-D3EE-410A-B21E-5092A3CB89D3}" type="slidenum">
              <a:rPr lang="en-US" smtClean="0"/>
              <a:t>‹#›</a:t>
            </a:fld>
            <a:endParaRPr lang="en-US"/>
          </a:p>
        </p:txBody>
      </p:sp>
    </p:spTree>
    <p:extLst>
      <p:ext uri="{BB962C8B-B14F-4D97-AF65-F5344CB8AC3E}">
        <p14:creationId xmlns:p14="http://schemas.microsoft.com/office/powerpoint/2010/main" val="3118826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7DCD70F-8680-4F5B-A286-D6CEF4F5C0D4}" type="datetime1">
              <a:rPr lang="en-US" smtClean="0"/>
              <a:t>4/11/2014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AE89384-55A9-4D3B-8F07-978E2303560C}" type="slidenum">
              <a:rPr lang="fa-IR"/>
              <a:pPr>
                <a:defRPr/>
              </a:pPr>
              <a:t>‹#›</a:t>
            </a:fld>
            <a:endParaRPr lang="en-US"/>
          </a:p>
        </p:txBody>
      </p:sp>
    </p:spTree>
    <p:extLst>
      <p:ext uri="{BB962C8B-B14F-4D97-AF65-F5344CB8AC3E}">
        <p14:creationId xmlns:p14="http://schemas.microsoft.com/office/powerpoint/2010/main" val="393892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BF0EE8-E405-4D4B-9162-A45E56645DF6}" type="datetime1">
              <a:rPr lang="en-US" smtClean="0"/>
              <a:t>4/11/2014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6C42CB0-D3EE-410A-B21E-5092A3CB89D3}" type="slidenum">
              <a:rPr lang="en-US" smtClean="0"/>
              <a:t>‹#›</a:t>
            </a:fld>
            <a:endParaRPr lang="en-US"/>
          </a:p>
        </p:txBody>
      </p:sp>
    </p:spTree>
    <p:extLst>
      <p:ext uri="{BB962C8B-B14F-4D97-AF65-F5344CB8AC3E}">
        <p14:creationId xmlns:p14="http://schemas.microsoft.com/office/powerpoint/2010/main" val="19715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FA5900-9B19-4C20-A80F-F00BE9A8496A}" type="datetime1">
              <a:rPr lang="en-US" smtClean="0"/>
              <a:t>4/11/2014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6C42CB0-D3EE-410A-B21E-5092A3CB89D3}" type="slidenum">
              <a:rPr lang="en-US" smtClean="0"/>
              <a:t>‹#›</a:t>
            </a:fld>
            <a:endParaRPr lang="en-US"/>
          </a:p>
        </p:txBody>
      </p:sp>
    </p:spTree>
    <p:extLst>
      <p:ext uri="{BB962C8B-B14F-4D97-AF65-F5344CB8AC3E}">
        <p14:creationId xmlns:p14="http://schemas.microsoft.com/office/powerpoint/2010/main" val="3118112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83F076-D512-4342-BAED-D746A99DD83B}" type="datetime1">
              <a:rPr lang="en-US" smtClean="0"/>
              <a:t>4/11/2014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6C42CB0-D3EE-410A-B21E-5092A3CB89D3}" type="slidenum">
              <a:rPr lang="en-US" smtClean="0"/>
              <a:t>‹#›</a:t>
            </a:fld>
            <a:endParaRPr lang="en-US"/>
          </a:p>
        </p:txBody>
      </p:sp>
    </p:spTree>
    <p:extLst>
      <p:ext uri="{BB962C8B-B14F-4D97-AF65-F5344CB8AC3E}">
        <p14:creationId xmlns:p14="http://schemas.microsoft.com/office/powerpoint/2010/main" val="112609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5D1F81-A239-4F2F-B966-21E1EE834D11}" type="datetime1">
              <a:rPr lang="en-US" smtClean="0"/>
              <a:t>4/11/2014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6C42CB0-D3EE-410A-B21E-5092A3CB89D3}" type="slidenum">
              <a:rPr lang="en-US" smtClean="0"/>
              <a:t>‹#›</a:t>
            </a:fld>
            <a:endParaRPr lang="en-US"/>
          </a:p>
        </p:txBody>
      </p:sp>
    </p:spTree>
    <p:extLst>
      <p:ext uri="{BB962C8B-B14F-4D97-AF65-F5344CB8AC3E}">
        <p14:creationId xmlns:p14="http://schemas.microsoft.com/office/powerpoint/2010/main" val="3617833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C028BB-1BDD-4179-81F5-7052B2A6B396}" type="datetime1">
              <a:rPr lang="en-US" smtClean="0"/>
              <a:t>4/11/2014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6C42CB0-D3EE-410A-B21E-5092A3CB89D3}" type="slidenum">
              <a:rPr lang="en-US" smtClean="0"/>
              <a:t>‹#›</a:t>
            </a:fld>
            <a:endParaRPr lang="en-US"/>
          </a:p>
        </p:txBody>
      </p:sp>
    </p:spTree>
    <p:extLst>
      <p:ext uri="{BB962C8B-B14F-4D97-AF65-F5344CB8AC3E}">
        <p14:creationId xmlns:p14="http://schemas.microsoft.com/office/powerpoint/2010/main" val="3197590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FA1035-2A03-41DA-86B4-EE7F86161CF9}" type="datetime1">
              <a:rPr lang="en-US" smtClean="0"/>
              <a:t>4/11/2014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6C42CB0-D3EE-410A-B21E-5092A3CB89D3}" type="slidenum">
              <a:rPr lang="en-US" smtClean="0"/>
              <a:t>‹#›</a:t>
            </a:fld>
            <a:endParaRPr lang="en-US"/>
          </a:p>
        </p:txBody>
      </p:sp>
    </p:spTree>
    <p:extLst>
      <p:ext uri="{BB962C8B-B14F-4D97-AF65-F5344CB8AC3E}">
        <p14:creationId xmlns:p14="http://schemas.microsoft.com/office/powerpoint/2010/main" val="1021963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F9EEFC-DB10-4A40-A698-B18B7A151A84}" type="datetime1">
              <a:rPr lang="en-US" smtClean="0"/>
              <a:t>4/11/2014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6C42CB0-D3EE-410A-B21E-5092A3CB89D3}" type="slidenum">
              <a:rPr lang="en-US" smtClean="0"/>
              <a:t>‹#›</a:t>
            </a:fld>
            <a:endParaRPr lang="en-US"/>
          </a:p>
        </p:txBody>
      </p:sp>
    </p:spTree>
    <p:extLst>
      <p:ext uri="{BB962C8B-B14F-4D97-AF65-F5344CB8AC3E}">
        <p14:creationId xmlns:p14="http://schemas.microsoft.com/office/powerpoint/2010/main" val="895139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92CABE-834E-4A45-899A-28685C8B6187}" type="datetime1">
              <a:rPr lang="en-US" smtClean="0"/>
              <a:t>4/11/2014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6C42CB0-D3EE-410A-B21E-5092A3CB89D3}" type="slidenum">
              <a:rPr lang="en-US" smtClean="0"/>
              <a:t>‹#›</a:t>
            </a:fld>
            <a:endParaRPr lang="en-US"/>
          </a:p>
        </p:txBody>
      </p:sp>
    </p:spTree>
    <p:extLst>
      <p:ext uri="{BB962C8B-B14F-4D97-AF65-F5344CB8AC3E}">
        <p14:creationId xmlns:p14="http://schemas.microsoft.com/office/powerpoint/2010/main" val="659556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3A317F2-E089-4729-8174-4073D723345A}" type="datetime1">
              <a:rPr lang="en-US" smtClean="0"/>
              <a:t>4/11/2014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6C42CB0-D3EE-410A-B21E-5092A3CB89D3}" type="slidenum">
              <a:rPr lang="en-US" smtClean="0"/>
              <a:t>‹#›</a:t>
            </a:fld>
            <a:endParaRPr lang="en-US"/>
          </a:p>
        </p:txBody>
      </p:sp>
    </p:spTree>
    <p:extLst>
      <p:ext uri="{BB962C8B-B14F-4D97-AF65-F5344CB8AC3E}">
        <p14:creationId xmlns:p14="http://schemas.microsoft.com/office/powerpoint/2010/main" val="401572812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34.xml"/><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png"/></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39.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15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41.xml"/><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55.xml"/><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62.xml"/><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9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rtl="1"/>
            <a:r>
              <a:rPr lang="fa-IR" dirty="0" smtClean="0"/>
              <a:t>اموزش گام به گام هوش مصنوعی</a:t>
            </a:r>
            <a:endParaRPr lang="en-US" dirty="0"/>
          </a:p>
        </p:txBody>
      </p:sp>
      <p:sp>
        <p:nvSpPr>
          <p:cNvPr id="3" name="Subtitle 2"/>
          <p:cNvSpPr>
            <a:spLocks noGrp="1"/>
          </p:cNvSpPr>
          <p:nvPr>
            <p:ph type="subTitle" idx="1"/>
          </p:nvPr>
        </p:nvSpPr>
        <p:spPr/>
        <p:txBody>
          <a:bodyPr/>
          <a:lstStyle/>
          <a:p>
            <a:pPr algn="r" rtl="1"/>
            <a:r>
              <a:rPr lang="fa-IR" dirty="0" smtClean="0"/>
              <a:t>تهیه کننده: حبیب الله اق اتابای</a:t>
            </a:r>
            <a:endParaRPr lang="en-US" dirty="0"/>
          </a:p>
        </p:txBody>
      </p:sp>
      <p:sp>
        <p:nvSpPr>
          <p:cNvPr id="4" name="Slide Number Placeholder 3"/>
          <p:cNvSpPr>
            <a:spLocks noGrp="1"/>
          </p:cNvSpPr>
          <p:nvPr>
            <p:ph type="sldNum" sz="quarter" idx="12"/>
          </p:nvPr>
        </p:nvSpPr>
        <p:spPr/>
        <p:txBody>
          <a:bodyPr/>
          <a:lstStyle/>
          <a:p>
            <a:fld id="{46C42CB0-D3EE-410A-B21E-5092A3CB89D3}" type="slidenum">
              <a:rPr lang="en-US" smtClean="0"/>
              <a:t>1</a:t>
            </a:fld>
            <a:endParaRPr lang="en-US"/>
          </a:p>
        </p:txBody>
      </p:sp>
    </p:spTree>
    <p:extLst>
      <p:ext uri="{BB962C8B-B14F-4D97-AF65-F5344CB8AC3E}">
        <p14:creationId xmlns:p14="http://schemas.microsoft.com/office/powerpoint/2010/main" val="3330164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توصیف فضای حالت معمای 8</a:t>
            </a:r>
            <a:endParaRPr lang="en-US" dirty="0"/>
          </a:p>
        </p:txBody>
      </p:sp>
      <p:sp>
        <p:nvSpPr>
          <p:cNvPr id="3" name="Content Placeholder 2"/>
          <p:cNvSpPr>
            <a:spLocks noGrp="1"/>
          </p:cNvSpPr>
          <p:nvPr>
            <p:ph idx="1"/>
          </p:nvPr>
        </p:nvSpPr>
        <p:spPr/>
        <p:txBody>
          <a:bodyPr>
            <a:normAutofit lnSpcReduction="10000"/>
          </a:bodyPr>
          <a:lstStyle/>
          <a:p>
            <a:pPr algn="r" rtl="1"/>
            <a:r>
              <a:rPr lang="fa-IR" sz="2400" dirty="0" smtClean="0"/>
              <a:t>حالات</a:t>
            </a:r>
          </a:p>
          <a:p>
            <a:pPr algn="r" rtl="1"/>
            <a:r>
              <a:rPr lang="fa-IR" sz="2400" dirty="0" smtClean="0"/>
              <a:t>وضعیت اغازین</a:t>
            </a:r>
            <a:endParaRPr lang="fa-IR" sz="2200" dirty="0" smtClean="0"/>
          </a:p>
          <a:p>
            <a:pPr algn="r" rtl="1"/>
            <a:r>
              <a:rPr lang="fa-IR" sz="2400" dirty="0" smtClean="0"/>
              <a:t>اعمال</a:t>
            </a:r>
          </a:p>
          <a:p>
            <a:pPr algn="r" rtl="1"/>
            <a:r>
              <a:rPr lang="fa-IR" sz="2400" dirty="0" smtClean="0"/>
              <a:t>مدل گذر</a:t>
            </a:r>
          </a:p>
          <a:p>
            <a:pPr algn="r" rtl="1"/>
            <a:r>
              <a:rPr lang="fa-IR" sz="2400" dirty="0" smtClean="0"/>
              <a:t>ازمون هدف</a:t>
            </a:r>
          </a:p>
          <a:p>
            <a:pPr algn="r" rtl="1"/>
            <a:r>
              <a:rPr lang="fa-IR" sz="2400" dirty="0" smtClean="0"/>
              <a:t>هزینه مسیر</a:t>
            </a:r>
            <a:endParaRPr lang="en-US" sz="2400" dirty="0" smtClean="0"/>
          </a:p>
          <a:p>
            <a:pPr algn="r" rtl="1"/>
            <a:r>
              <a:rPr lang="fa-IR" sz="2400" dirty="0" smtClean="0"/>
              <a:t>کل حالت های مسئله </a:t>
            </a:r>
            <a:r>
              <a:rPr lang="en-US" sz="2400" dirty="0" smtClean="0"/>
              <a:t>9!</a:t>
            </a:r>
            <a:endParaRPr lang="fa-IR" sz="2400" dirty="0" smtClean="0"/>
          </a:p>
          <a:p>
            <a:pPr algn="r" rtl="1"/>
            <a:r>
              <a:rPr lang="fa-IR" sz="2400" dirty="0" smtClean="0"/>
              <a:t>تعداد حالتهای قابل دسترس برابر است با </a:t>
            </a:r>
            <a:r>
              <a:rPr lang="en-US" sz="2400" dirty="0" smtClean="0"/>
              <a:t>9!/2</a:t>
            </a:r>
            <a:endParaRPr lang="fa-IR" sz="2400" dirty="0" smtClean="0"/>
          </a:p>
          <a:p>
            <a:pPr algn="r" rtl="1"/>
            <a:endParaRPr lang="en-US" sz="2400" dirty="0"/>
          </a:p>
        </p:txBody>
      </p:sp>
      <p:sp>
        <p:nvSpPr>
          <p:cNvPr id="4" name="Slide Number Placeholder 3"/>
          <p:cNvSpPr>
            <a:spLocks noGrp="1"/>
          </p:cNvSpPr>
          <p:nvPr>
            <p:ph type="sldNum" sz="quarter" idx="12"/>
          </p:nvPr>
        </p:nvSpPr>
        <p:spPr/>
        <p:txBody>
          <a:bodyPr/>
          <a:lstStyle/>
          <a:p>
            <a:fld id="{46C42CB0-D3EE-410A-B21E-5092A3CB89D3}" type="slidenum">
              <a:rPr lang="en-US" smtClean="0"/>
              <a:t>10</a:t>
            </a:fld>
            <a:endParaRPr lang="en-US"/>
          </a:p>
        </p:txBody>
      </p:sp>
    </p:spTree>
    <p:extLst>
      <p:ext uri="{BB962C8B-B14F-4D97-AF65-F5344CB8AC3E}">
        <p14:creationId xmlns:p14="http://schemas.microsoft.com/office/powerpoint/2010/main" val="297772275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مسائل جستجوی انلاین </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100</a:t>
            </a:fld>
            <a:endParaRPr lang="en-US"/>
          </a:p>
        </p:txBody>
      </p:sp>
      <p:pic>
        <p:nvPicPr>
          <p:cNvPr id="7" name="Picture 6"/>
          <p:cNvPicPr>
            <a:picLocks noChangeAspect="1"/>
          </p:cNvPicPr>
          <p:nvPr/>
        </p:nvPicPr>
        <p:blipFill>
          <a:blip r:embed="rId3"/>
          <a:stretch>
            <a:fillRect/>
          </a:stretch>
        </p:blipFill>
        <p:spPr>
          <a:xfrm>
            <a:off x="2743200" y="1382517"/>
            <a:ext cx="7477418" cy="5155736"/>
          </a:xfrm>
          <a:prstGeom prst="rect">
            <a:avLst/>
          </a:prstGeom>
        </p:spPr>
      </p:pic>
    </p:spTree>
    <p:extLst>
      <p:ext uri="{BB962C8B-B14F-4D97-AF65-F5344CB8AC3E}">
        <p14:creationId xmlns:p14="http://schemas.microsoft.com/office/powerpoint/2010/main" val="244198879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عاملهای جستجوی انلاین </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000" dirty="0" smtClean="0"/>
              <a:t>پس از هر عمل عامل ادراکی از محیط را دریافت می کند که با استفاده از این اطلاعات راجبه نقشه محیط می تواند بحث کند.</a:t>
            </a:r>
          </a:p>
          <a:p>
            <a:pPr algn="r" rtl="1"/>
            <a:r>
              <a:rPr lang="fa-IR" sz="2000" dirty="0" smtClean="0"/>
              <a:t>از نقشه جاری برای تصمیم گیری برای مسیر اینده استفاده می کند</a:t>
            </a:r>
          </a:p>
          <a:p>
            <a:pPr algn="r" rtl="1"/>
            <a:r>
              <a:rPr lang="fa-IR" sz="2000" dirty="0" smtClean="0"/>
              <a:t>یک الگوریتم جستجوی انلاین برخلاف روشهای قبل فقط جانشین های گره ای را می تواند کشف کند که بطور فیزیکی ان گره را اشغال کرده است.</a:t>
            </a:r>
          </a:p>
          <a:p>
            <a:pPr algn="r" rtl="1"/>
            <a:r>
              <a:rPr lang="fa-IR" sz="2000" dirty="0" smtClean="0"/>
              <a:t>برای این حالت الگوریتم عمق اول مناسب تر است.</a:t>
            </a:r>
            <a:endParaRPr lang="en-US" sz="2000" dirty="0"/>
          </a:p>
        </p:txBody>
      </p:sp>
      <p:sp>
        <p:nvSpPr>
          <p:cNvPr id="3" name="Slide Number Placeholder 2"/>
          <p:cNvSpPr>
            <a:spLocks noGrp="1"/>
          </p:cNvSpPr>
          <p:nvPr>
            <p:ph type="sldNum" sz="quarter" idx="12"/>
          </p:nvPr>
        </p:nvSpPr>
        <p:spPr/>
        <p:txBody>
          <a:bodyPr/>
          <a:lstStyle/>
          <a:p>
            <a:fld id="{46C42CB0-D3EE-410A-B21E-5092A3CB89D3}" type="slidenum">
              <a:rPr lang="en-US" smtClean="0"/>
              <a:t>101</a:t>
            </a:fld>
            <a:endParaRPr lang="en-US"/>
          </a:p>
        </p:txBody>
      </p:sp>
    </p:spTree>
    <p:extLst>
      <p:ext uri="{BB962C8B-B14F-4D97-AF65-F5344CB8AC3E}">
        <p14:creationId xmlns:p14="http://schemas.microsoft.com/office/powerpoint/2010/main" val="342843060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عاملهای جستجوی </a:t>
            </a:r>
            <a:r>
              <a:rPr lang="fa-IR" dirty="0" smtClean="0"/>
              <a:t>انلاین </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102</a:t>
            </a:fld>
            <a:endParaRPr lang="en-US"/>
          </a:p>
        </p:txBody>
      </p:sp>
      <p:pic>
        <p:nvPicPr>
          <p:cNvPr id="4" name="Picture 3"/>
          <p:cNvPicPr>
            <a:picLocks noChangeAspect="1"/>
          </p:cNvPicPr>
          <p:nvPr/>
        </p:nvPicPr>
        <p:blipFill>
          <a:blip r:embed="rId3"/>
          <a:stretch>
            <a:fillRect/>
          </a:stretch>
        </p:blipFill>
        <p:spPr>
          <a:xfrm>
            <a:off x="2057131" y="1414732"/>
            <a:ext cx="7957334" cy="5259500"/>
          </a:xfrm>
          <a:prstGeom prst="rect">
            <a:avLst/>
          </a:prstGeom>
        </p:spPr>
      </p:pic>
    </p:spTree>
    <p:extLst>
      <p:ext uri="{BB962C8B-B14F-4D97-AF65-F5344CB8AC3E}">
        <p14:creationId xmlns:p14="http://schemas.microsoft.com/office/powerpoint/2010/main" val="368540778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عاملهای جستجوی انلاین </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000" dirty="0" smtClean="0"/>
              <a:t>در جستجوی عمق اول افلاین حالت به راحتی از صف خارج می شود در حالیکه در حالت انلاین عامل باید بصورت فیزیک بازگشت به عقب را انجام دهد</a:t>
            </a:r>
          </a:p>
          <a:p>
            <a:pPr algn="r" rtl="1"/>
            <a:r>
              <a:rPr lang="fa-IR" sz="2000" dirty="0" smtClean="0"/>
              <a:t>عامل در بدترین حالت هر اتصال را دقیقا دوبار مرور می کند.</a:t>
            </a:r>
          </a:p>
          <a:p>
            <a:pPr algn="r" rtl="1"/>
            <a:r>
              <a:rPr lang="fa-IR" sz="2000" dirty="0" smtClean="0"/>
              <a:t>این الگوریتم فقط در فضاهای حالتی کارمیکندکه اعمال قابل برگشت باشند.</a:t>
            </a:r>
            <a:endParaRPr lang="en-US" sz="2000" dirty="0"/>
          </a:p>
        </p:txBody>
      </p:sp>
      <p:sp>
        <p:nvSpPr>
          <p:cNvPr id="3" name="Slide Number Placeholder 2"/>
          <p:cNvSpPr>
            <a:spLocks noGrp="1"/>
          </p:cNvSpPr>
          <p:nvPr>
            <p:ph type="sldNum" sz="quarter" idx="12"/>
          </p:nvPr>
        </p:nvSpPr>
        <p:spPr/>
        <p:txBody>
          <a:bodyPr/>
          <a:lstStyle/>
          <a:p>
            <a:fld id="{46C42CB0-D3EE-410A-B21E-5092A3CB89D3}" type="slidenum">
              <a:rPr lang="en-US" smtClean="0"/>
              <a:t>103</a:t>
            </a:fld>
            <a:endParaRPr lang="en-US"/>
          </a:p>
        </p:txBody>
      </p:sp>
    </p:spTree>
    <p:extLst>
      <p:ext uri="{BB962C8B-B14F-4D97-AF65-F5344CB8AC3E}">
        <p14:creationId xmlns:p14="http://schemas.microsoft.com/office/powerpoint/2010/main" val="357315440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جستجوی انلاین محلی</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000" dirty="0" smtClean="0"/>
              <a:t>الگوریتم تپه نوردی به این دلیل که فقط یک گره جاری را در حافطه نگه می دارد خود یک الگوریتم انلاین محسوب می شود</a:t>
            </a:r>
          </a:p>
          <a:p>
            <a:pPr algn="r" rtl="1"/>
            <a:r>
              <a:rPr lang="fa-IR" sz="2000" dirty="0" smtClean="0"/>
              <a:t>اما تپه نوردی تصادفی در حالت انلاین امکان پذیر نیست</a:t>
            </a:r>
          </a:p>
          <a:p>
            <a:pPr algn="r" rtl="1"/>
            <a:r>
              <a:rPr lang="fa-IR" sz="2000" dirty="0" smtClean="0"/>
              <a:t>به جای شروع مجدد تصادفی می توان از یک گام تصادفی (</a:t>
            </a:r>
            <a:r>
              <a:rPr lang="en-US" sz="2000" dirty="0" smtClean="0"/>
              <a:t>Random Walk</a:t>
            </a:r>
            <a:r>
              <a:rPr lang="fa-IR" sz="2000" dirty="0" smtClean="0"/>
              <a:t>) برای مرور محیط می توان استفاده کرد.</a:t>
            </a:r>
          </a:p>
          <a:p>
            <a:pPr algn="r" rtl="1"/>
            <a:r>
              <a:rPr lang="fa-IR" sz="2000" dirty="0" smtClean="0"/>
              <a:t>یک گام تصادفی یکی از اعمال موجود را از حالت جاری بطور تصادفی انتخاب میکند عملی اولویت دارد که تاکنون امتحان نشده است.</a:t>
            </a:r>
          </a:p>
          <a:p>
            <a:pPr algn="r" rtl="1"/>
            <a:r>
              <a:rPr lang="fa-IR" sz="2000" dirty="0" smtClean="0"/>
              <a:t>این کار سرانجام یا هدف را می یابد یا مرور تمام فضای حالت را کامل میکند. اما این فرایند بسیار کند است.</a:t>
            </a:r>
          </a:p>
          <a:p>
            <a:pPr algn="r" rtl="1"/>
            <a:endParaRPr lang="en-US" sz="2000" dirty="0"/>
          </a:p>
        </p:txBody>
      </p:sp>
      <p:sp>
        <p:nvSpPr>
          <p:cNvPr id="3" name="Slide Number Placeholder 2"/>
          <p:cNvSpPr>
            <a:spLocks noGrp="1"/>
          </p:cNvSpPr>
          <p:nvPr>
            <p:ph type="sldNum" sz="quarter" idx="12"/>
          </p:nvPr>
        </p:nvSpPr>
        <p:spPr/>
        <p:txBody>
          <a:bodyPr/>
          <a:lstStyle/>
          <a:p>
            <a:fld id="{46C42CB0-D3EE-410A-B21E-5092A3CB89D3}" type="slidenum">
              <a:rPr lang="en-US" smtClean="0"/>
              <a:t>104</a:t>
            </a:fld>
            <a:endParaRPr lang="en-US"/>
          </a:p>
        </p:txBody>
      </p:sp>
    </p:spTree>
    <p:extLst>
      <p:ext uri="{BB962C8B-B14F-4D97-AF65-F5344CB8AC3E}">
        <p14:creationId xmlns:p14="http://schemas.microsoft.com/office/powerpoint/2010/main" val="137903537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جستجوی انلاین محلی</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000" dirty="0" smtClean="0"/>
              <a:t>شکل زیر محیطی را نشان می دهد که گام تصادفی بطور نمایی تعداد مراحل برای رسیدن به هدف را افزایش می دهد</a:t>
            </a:r>
            <a:endParaRPr lang="en-US" sz="2000" dirty="0"/>
          </a:p>
        </p:txBody>
      </p:sp>
      <p:sp>
        <p:nvSpPr>
          <p:cNvPr id="3" name="Slide Number Placeholder 2"/>
          <p:cNvSpPr>
            <a:spLocks noGrp="1"/>
          </p:cNvSpPr>
          <p:nvPr>
            <p:ph type="sldNum" sz="quarter" idx="12"/>
          </p:nvPr>
        </p:nvSpPr>
        <p:spPr/>
        <p:txBody>
          <a:bodyPr/>
          <a:lstStyle/>
          <a:p>
            <a:fld id="{46C42CB0-D3EE-410A-B21E-5092A3CB89D3}" type="slidenum">
              <a:rPr lang="en-US" smtClean="0"/>
              <a:t>105</a:t>
            </a:fld>
            <a:endParaRPr lang="en-US"/>
          </a:p>
        </p:txBody>
      </p:sp>
      <p:pic>
        <p:nvPicPr>
          <p:cNvPr id="4" name="Picture 3"/>
          <p:cNvPicPr>
            <a:picLocks noChangeAspect="1"/>
          </p:cNvPicPr>
          <p:nvPr/>
        </p:nvPicPr>
        <p:blipFill>
          <a:blip r:embed="rId3"/>
          <a:stretch>
            <a:fillRect/>
          </a:stretch>
        </p:blipFill>
        <p:spPr>
          <a:xfrm>
            <a:off x="2197429" y="3016010"/>
            <a:ext cx="8896350" cy="2171700"/>
          </a:xfrm>
          <a:prstGeom prst="rect">
            <a:avLst/>
          </a:prstGeom>
        </p:spPr>
      </p:pic>
    </p:spTree>
    <p:extLst>
      <p:ext uri="{BB962C8B-B14F-4D97-AF65-F5344CB8AC3E}">
        <p14:creationId xmlns:p14="http://schemas.microsoft.com/office/powerpoint/2010/main" val="21137245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جستجوی انلاین محلی</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000" dirty="0" smtClean="0"/>
              <a:t>استفاده از حافظه در تپه نوردی مفید تر است.</a:t>
            </a:r>
          </a:p>
          <a:p>
            <a:pPr algn="r" rtl="1"/>
            <a:r>
              <a:rPr lang="fa-IR" sz="2000" dirty="0" smtClean="0"/>
              <a:t>ایده این است که بهترین تخمین جاری برای هر حالت بصورت </a:t>
            </a:r>
            <a:r>
              <a:rPr lang="en-US" sz="2000" dirty="0" smtClean="0"/>
              <a:t>H(s)</a:t>
            </a:r>
            <a:r>
              <a:rPr lang="fa-IR" sz="2000" dirty="0" smtClean="0"/>
              <a:t> نگهداری شود.</a:t>
            </a:r>
          </a:p>
          <a:p>
            <a:pPr algn="r" rtl="1"/>
            <a:r>
              <a:rPr lang="en-US" sz="2000" dirty="0" smtClean="0"/>
              <a:t>H(s)</a:t>
            </a:r>
            <a:r>
              <a:rPr lang="fa-IR" sz="2000" dirty="0" smtClean="0"/>
              <a:t> در ابتدا برابر با تابع اکتشاف است اما در مراحل بعدی با بدست اوردن تجارت جدید بروز رسانی میشود</a:t>
            </a:r>
          </a:p>
          <a:p>
            <a:pPr algn="r" rtl="1"/>
            <a:r>
              <a:rPr lang="fa-IR" sz="2000" dirty="0" smtClean="0"/>
              <a:t>این روش یادگیری زمان واقعی </a:t>
            </a:r>
            <a:r>
              <a:rPr lang="en-US" sz="2000" dirty="0" smtClean="0"/>
              <a:t>A*</a:t>
            </a:r>
            <a:r>
              <a:rPr lang="fa-IR" sz="2000" dirty="0" smtClean="0"/>
              <a:t> یا </a:t>
            </a:r>
            <a:r>
              <a:rPr lang="en-US" sz="2000" dirty="0" smtClean="0"/>
              <a:t>LRTA*</a:t>
            </a:r>
            <a:r>
              <a:rPr lang="fa-IR" sz="2000" dirty="0" smtClean="0"/>
              <a:t> نامیده می شود.</a:t>
            </a:r>
          </a:p>
          <a:p>
            <a:pPr algn="r" rtl="1"/>
            <a:r>
              <a:rPr lang="fa-IR" sz="2000" dirty="0" smtClean="0"/>
              <a:t>این روش برخلاف </a:t>
            </a:r>
            <a:r>
              <a:rPr lang="en-US" sz="2000" dirty="0" smtClean="0"/>
              <a:t>A*</a:t>
            </a:r>
            <a:r>
              <a:rPr lang="fa-IR" sz="2000" dirty="0" smtClean="0"/>
              <a:t> برای فضاهای حالت نامتناهی کامل نیست</a:t>
            </a:r>
          </a:p>
          <a:p>
            <a:pPr algn="r" rtl="1"/>
            <a:r>
              <a:rPr lang="fa-IR" sz="2000" dirty="0" smtClean="0"/>
              <a:t>در بدترین حالت محیط </a:t>
            </a:r>
            <a:r>
              <a:rPr lang="en-US" sz="2000" dirty="0" smtClean="0"/>
              <a:t>n</a:t>
            </a:r>
            <a:r>
              <a:rPr lang="fa-IR" sz="2000" dirty="0" smtClean="0"/>
              <a:t> حالتی را در </a:t>
            </a:r>
            <a:r>
              <a:rPr lang="en-US" sz="2000" dirty="0" smtClean="0"/>
              <a:t>O(n)</a:t>
            </a:r>
            <a:r>
              <a:rPr lang="fa-IR" sz="2000" dirty="0" smtClean="0"/>
              <a:t> مرحله مرور می کند اما اغلب بهتر است</a:t>
            </a:r>
            <a:endParaRPr lang="en-US" sz="2000" dirty="0"/>
          </a:p>
        </p:txBody>
      </p:sp>
      <p:sp>
        <p:nvSpPr>
          <p:cNvPr id="3" name="Slide Number Placeholder 2"/>
          <p:cNvSpPr>
            <a:spLocks noGrp="1"/>
          </p:cNvSpPr>
          <p:nvPr>
            <p:ph type="sldNum" sz="quarter" idx="12"/>
          </p:nvPr>
        </p:nvSpPr>
        <p:spPr/>
        <p:txBody>
          <a:bodyPr/>
          <a:lstStyle/>
          <a:p>
            <a:fld id="{46C42CB0-D3EE-410A-B21E-5092A3CB89D3}" type="slidenum">
              <a:rPr lang="en-US" smtClean="0"/>
              <a:t>106</a:t>
            </a:fld>
            <a:endParaRPr lang="en-US"/>
          </a:p>
        </p:txBody>
      </p:sp>
    </p:spTree>
    <p:extLst>
      <p:ext uri="{BB962C8B-B14F-4D97-AF65-F5344CB8AC3E}">
        <p14:creationId xmlns:p14="http://schemas.microsoft.com/office/powerpoint/2010/main" val="348371552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جستجوی انلاین محلی</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107</a:t>
            </a:fld>
            <a:endParaRPr lang="en-US"/>
          </a:p>
        </p:txBody>
      </p:sp>
      <p:pic>
        <p:nvPicPr>
          <p:cNvPr id="7" name="Picture 6"/>
          <p:cNvPicPr>
            <a:picLocks noChangeAspect="1"/>
          </p:cNvPicPr>
          <p:nvPr/>
        </p:nvPicPr>
        <p:blipFill>
          <a:blip r:embed="rId3"/>
          <a:stretch>
            <a:fillRect/>
          </a:stretch>
        </p:blipFill>
        <p:spPr>
          <a:xfrm>
            <a:off x="2138632" y="1425886"/>
            <a:ext cx="7712734" cy="5141823"/>
          </a:xfrm>
          <a:prstGeom prst="rect">
            <a:avLst/>
          </a:prstGeom>
        </p:spPr>
      </p:pic>
    </p:spTree>
    <p:extLst>
      <p:ext uri="{BB962C8B-B14F-4D97-AF65-F5344CB8AC3E}">
        <p14:creationId xmlns:p14="http://schemas.microsoft.com/office/powerpoint/2010/main" val="254188737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جستجوی انلاین محلی</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108</a:t>
            </a:fld>
            <a:endParaRPr lang="en-US"/>
          </a:p>
        </p:txBody>
      </p:sp>
      <p:pic>
        <p:nvPicPr>
          <p:cNvPr id="6" name="Picture 5"/>
          <p:cNvPicPr>
            <a:picLocks noChangeAspect="1"/>
          </p:cNvPicPr>
          <p:nvPr/>
        </p:nvPicPr>
        <p:blipFill>
          <a:blip r:embed="rId3"/>
          <a:stretch>
            <a:fillRect/>
          </a:stretch>
        </p:blipFill>
        <p:spPr>
          <a:xfrm>
            <a:off x="2428246" y="1648004"/>
            <a:ext cx="7439025" cy="4838700"/>
          </a:xfrm>
          <a:prstGeom prst="rect">
            <a:avLst/>
          </a:prstGeom>
        </p:spPr>
      </p:pic>
    </p:spTree>
    <p:extLst>
      <p:ext uri="{BB962C8B-B14F-4D97-AF65-F5344CB8AC3E}">
        <p14:creationId xmlns:p14="http://schemas.microsoft.com/office/powerpoint/2010/main" val="156480767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rtl="1"/>
            <a:r>
              <a:rPr lang="fa-IR" dirty="0" smtClean="0"/>
              <a:t>فصل پنجم: جستجوی رقابتی</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109</a:t>
            </a:fld>
            <a:endParaRPr lang="en-US"/>
          </a:p>
        </p:txBody>
      </p:sp>
    </p:spTree>
    <p:extLst>
      <p:ext uri="{BB962C8B-B14F-4D97-AF65-F5344CB8AC3E}">
        <p14:creationId xmlns:p14="http://schemas.microsoft.com/office/powerpoint/2010/main" val="2224741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مسئله 8 وزیر</a:t>
            </a:r>
            <a:endParaRPr lang="en-US" dirty="0"/>
          </a:p>
        </p:txBody>
      </p:sp>
      <p:sp>
        <p:nvSpPr>
          <p:cNvPr id="3" name="Content Placeholder 2"/>
          <p:cNvSpPr>
            <a:spLocks noGrp="1"/>
          </p:cNvSpPr>
          <p:nvPr>
            <p:ph idx="1"/>
          </p:nvPr>
        </p:nvSpPr>
        <p:spPr/>
        <p:txBody>
          <a:bodyPr>
            <a:normAutofit/>
          </a:bodyPr>
          <a:lstStyle/>
          <a:p>
            <a:pPr algn="r" rtl="1"/>
            <a:r>
              <a:rPr lang="fa-IR" sz="2400" dirty="0" smtClean="0"/>
              <a:t>فرموله سازی تدریجی مسئله</a:t>
            </a:r>
          </a:p>
          <a:p>
            <a:pPr algn="r" rtl="1"/>
            <a:r>
              <a:rPr lang="fa-IR" sz="2400" dirty="0" smtClean="0"/>
              <a:t>عدم تهدید سطری و ستونی</a:t>
            </a:r>
          </a:p>
          <a:p>
            <a:pPr algn="r" rtl="1"/>
            <a:r>
              <a:rPr lang="fa-IR" sz="2400" dirty="0" smtClean="0"/>
              <a:t>وضعیت آغازین صفحه خالی</a:t>
            </a:r>
          </a:p>
          <a:p>
            <a:pPr algn="r" rtl="1"/>
            <a:r>
              <a:rPr lang="fa-IR" sz="2400" dirty="0" smtClean="0"/>
              <a:t>اعمال: افزودن وزیر به سطر جدید</a:t>
            </a:r>
          </a:p>
          <a:p>
            <a:pPr algn="r" rtl="1"/>
            <a:r>
              <a:rPr lang="fa-IR" sz="2400" dirty="0" smtClean="0"/>
              <a:t>تعداد حالتهای ممکن کمتر از  </a:t>
            </a:r>
            <a:r>
              <a:rPr lang="en-US" sz="2400" dirty="0" smtClean="0"/>
              <a:t>8!</a:t>
            </a:r>
            <a:endParaRPr lang="fa-IR" sz="2400" dirty="0" smtClean="0"/>
          </a:p>
          <a:p>
            <a:pPr algn="r" rtl="1"/>
            <a:r>
              <a:rPr lang="fa-IR" sz="2400" dirty="0" smtClean="0"/>
              <a:t>مدل گذر : حالت صفحه را بعد از افزودن وزیر جدید می دهد</a:t>
            </a:r>
          </a:p>
          <a:p>
            <a:pPr algn="r" rtl="1"/>
            <a:r>
              <a:rPr lang="fa-IR" sz="2400" dirty="0" smtClean="0"/>
              <a:t>آزمون هدف: 8 وزیر بدون تهدید در صفحه باشند</a:t>
            </a:r>
            <a:endParaRPr lang="en-US" sz="2400" dirty="0"/>
          </a:p>
        </p:txBody>
      </p:sp>
      <p:sp>
        <p:nvSpPr>
          <p:cNvPr id="4" name="Slide Number Placeholder 3"/>
          <p:cNvSpPr>
            <a:spLocks noGrp="1"/>
          </p:cNvSpPr>
          <p:nvPr>
            <p:ph type="sldNum" sz="quarter" idx="12"/>
          </p:nvPr>
        </p:nvSpPr>
        <p:spPr/>
        <p:txBody>
          <a:bodyPr/>
          <a:lstStyle/>
          <a:p>
            <a:fld id="{46C42CB0-D3EE-410A-B21E-5092A3CB89D3}" type="slidenum">
              <a:rPr lang="en-US" smtClean="0"/>
              <a:t>11</a:t>
            </a:fld>
            <a:endParaRPr lang="en-US"/>
          </a:p>
        </p:txBody>
      </p:sp>
    </p:spTree>
    <p:extLst>
      <p:ext uri="{BB962C8B-B14F-4D97-AF65-F5344CB8AC3E}">
        <p14:creationId xmlns:p14="http://schemas.microsoft.com/office/powerpoint/2010/main" val="147363756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جستجوی رقابتی</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400" dirty="0" smtClean="0"/>
              <a:t>نظریه بازی</a:t>
            </a:r>
          </a:p>
          <a:p>
            <a:pPr algn="r" rtl="1"/>
            <a:r>
              <a:rPr lang="fa-IR" sz="2400" dirty="0" smtClean="0"/>
              <a:t>بازیهای جمع- صفر</a:t>
            </a:r>
          </a:p>
          <a:p>
            <a:pPr algn="r" rtl="1"/>
            <a:r>
              <a:rPr lang="fa-IR" sz="2400" dirty="0" smtClean="0"/>
              <a:t>داشتن اطلاعات کامل از بازی</a:t>
            </a:r>
          </a:p>
          <a:p>
            <a:pPr algn="r" rtl="1"/>
            <a:r>
              <a:rPr lang="fa-IR" sz="2400" dirty="0" smtClean="0"/>
              <a:t>بازی دونفره (چند نفره - گروهی)</a:t>
            </a:r>
          </a:p>
          <a:p>
            <a:pPr algn="r" rtl="1"/>
            <a:r>
              <a:rPr lang="fa-IR" sz="2400" dirty="0" smtClean="0"/>
              <a:t>بازی غیرتصادفی (تصادفی)</a:t>
            </a:r>
          </a:p>
          <a:p>
            <a:pPr algn="r" rtl="1"/>
            <a:r>
              <a:rPr lang="fa-IR" sz="2400" dirty="0" smtClean="0"/>
              <a:t>تغییر نوبت</a:t>
            </a:r>
          </a:p>
          <a:p>
            <a:pPr algn="r" rtl="1"/>
            <a:r>
              <a:rPr lang="fa-IR" sz="2400" dirty="0" smtClean="0"/>
              <a:t>تعریف برد- باخت- تساوی</a:t>
            </a:r>
          </a:p>
          <a:p>
            <a:pPr algn="r" rtl="1"/>
            <a:r>
              <a:rPr lang="fa-IR" sz="2400" dirty="0" smtClean="0"/>
              <a:t>مدل سازی رقیب</a:t>
            </a:r>
            <a:endParaRPr lang="en-US" sz="2400" dirty="0"/>
          </a:p>
        </p:txBody>
      </p:sp>
      <p:sp>
        <p:nvSpPr>
          <p:cNvPr id="3" name="Slide Number Placeholder 2"/>
          <p:cNvSpPr>
            <a:spLocks noGrp="1"/>
          </p:cNvSpPr>
          <p:nvPr>
            <p:ph type="sldNum" sz="quarter" idx="12"/>
          </p:nvPr>
        </p:nvSpPr>
        <p:spPr/>
        <p:txBody>
          <a:bodyPr/>
          <a:lstStyle/>
          <a:p>
            <a:fld id="{46C42CB0-D3EE-410A-B21E-5092A3CB89D3}" type="slidenum">
              <a:rPr lang="en-US" smtClean="0"/>
              <a:t>110</a:t>
            </a:fld>
            <a:endParaRPr lang="en-US"/>
          </a:p>
        </p:txBody>
      </p:sp>
    </p:spTree>
    <p:extLst>
      <p:ext uri="{BB962C8B-B14F-4D97-AF65-F5344CB8AC3E}">
        <p14:creationId xmlns:p14="http://schemas.microsoft.com/office/powerpoint/2010/main" val="69006739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درخت بازی </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111</a:t>
            </a:fld>
            <a:endParaRPr lang="en-US"/>
          </a:p>
        </p:txBody>
      </p:sp>
      <p:pic>
        <p:nvPicPr>
          <p:cNvPr id="6" name="Picture 5"/>
          <p:cNvPicPr>
            <a:picLocks noChangeAspect="1"/>
          </p:cNvPicPr>
          <p:nvPr/>
        </p:nvPicPr>
        <p:blipFill>
          <a:blip r:embed="rId3"/>
          <a:stretch>
            <a:fillRect/>
          </a:stretch>
        </p:blipFill>
        <p:spPr>
          <a:xfrm>
            <a:off x="1780366" y="970344"/>
            <a:ext cx="7458075" cy="5724525"/>
          </a:xfrm>
          <a:prstGeom prst="rect">
            <a:avLst/>
          </a:prstGeom>
        </p:spPr>
      </p:pic>
    </p:spTree>
    <p:extLst>
      <p:ext uri="{BB962C8B-B14F-4D97-AF65-F5344CB8AC3E}">
        <p14:creationId xmlns:p14="http://schemas.microsoft.com/office/powerpoint/2010/main" val="281401210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dirty="0" err="1" smtClean="0"/>
              <a:t>Minimax</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400" dirty="0" smtClean="0"/>
              <a:t>درخت بازی در واقع شکل خاصی از گراف فضای حالت است که در ان به دلیل وجود نوبت، دو سطح متفاوت </a:t>
            </a:r>
            <a:r>
              <a:rPr lang="en-US" sz="2400" dirty="0" smtClean="0"/>
              <a:t>Max</a:t>
            </a:r>
            <a:r>
              <a:rPr lang="fa-IR" sz="2400" dirty="0" smtClean="0"/>
              <a:t> (خودی) و </a:t>
            </a:r>
            <a:r>
              <a:rPr lang="en-US" sz="2400" dirty="0" smtClean="0"/>
              <a:t>Min</a:t>
            </a:r>
            <a:r>
              <a:rPr lang="fa-IR" sz="2400" dirty="0" smtClean="0"/>
              <a:t> (رقیب) از هم متمایز شده اند. به همین علت به ان درخت </a:t>
            </a:r>
            <a:r>
              <a:rPr lang="en-US" sz="2400" dirty="0" smtClean="0"/>
              <a:t>Min-Max</a:t>
            </a:r>
            <a:r>
              <a:rPr lang="fa-IR" sz="2400" dirty="0" smtClean="0"/>
              <a:t> نیز گفته می شود.</a:t>
            </a:r>
          </a:p>
          <a:p>
            <a:pPr algn="r" rtl="1"/>
            <a:r>
              <a:rPr lang="fa-IR" sz="2400" dirty="0" smtClean="0"/>
              <a:t>اساس تصمیم گیری بهینه در درخت بازی برپایه رابطه زیر صورت می گیرد:</a:t>
            </a:r>
          </a:p>
          <a:p>
            <a:pPr algn="r" rtl="1"/>
            <a:endParaRPr lang="fa-IR" sz="2400" dirty="0"/>
          </a:p>
          <a:p>
            <a:pPr algn="r" rtl="1"/>
            <a:endParaRPr lang="fa-IR" sz="2400" dirty="0" smtClean="0"/>
          </a:p>
          <a:p>
            <a:pPr algn="r" rtl="1"/>
            <a:endParaRPr lang="fa-IR" sz="2400" dirty="0"/>
          </a:p>
          <a:p>
            <a:pPr algn="r" rtl="1"/>
            <a:endParaRPr lang="fa-IR" sz="2400" dirty="0" smtClean="0"/>
          </a:p>
          <a:p>
            <a:pPr algn="r" rtl="1"/>
            <a:r>
              <a:rPr lang="fa-IR" sz="2400" dirty="0" smtClean="0"/>
              <a:t>فرض این رابطه این است که هر دو  بازیکن تصمیم گیری بهینه انجام میدهند.</a:t>
            </a:r>
            <a:endParaRPr lang="en-US" sz="2400" dirty="0"/>
          </a:p>
        </p:txBody>
      </p:sp>
      <p:sp>
        <p:nvSpPr>
          <p:cNvPr id="3" name="Slide Number Placeholder 2"/>
          <p:cNvSpPr>
            <a:spLocks noGrp="1"/>
          </p:cNvSpPr>
          <p:nvPr>
            <p:ph type="sldNum" sz="quarter" idx="12"/>
          </p:nvPr>
        </p:nvSpPr>
        <p:spPr/>
        <p:txBody>
          <a:bodyPr/>
          <a:lstStyle/>
          <a:p>
            <a:fld id="{46C42CB0-D3EE-410A-B21E-5092A3CB89D3}" type="slidenum">
              <a:rPr lang="en-US" smtClean="0"/>
              <a:t>112</a:t>
            </a:fld>
            <a:endParaRPr lang="en-US"/>
          </a:p>
        </p:txBody>
      </p:sp>
      <p:pic>
        <p:nvPicPr>
          <p:cNvPr id="4" name="Picture 3"/>
          <p:cNvPicPr>
            <a:picLocks noChangeAspect="1"/>
          </p:cNvPicPr>
          <p:nvPr/>
        </p:nvPicPr>
        <p:blipFill>
          <a:blip r:embed="rId3"/>
          <a:stretch>
            <a:fillRect/>
          </a:stretch>
        </p:blipFill>
        <p:spPr>
          <a:xfrm>
            <a:off x="3211632" y="4002118"/>
            <a:ext cx="6010275" cy="1200150"/>
          </a:xfrm>
          <a:prstGeom prst="rect">
            <a:avLst/>
          </a:prstGeom>
        </p:spPr>
      </p:pic>
    </p:spTree>
    <p:extLst>
      <p:ext uri="{BB962C8B-B14F-4D97-AF65-F5344CB8AC3E}">
        <p14:creationId xmlns:p14="http://schemas.microsoft.com/office/powerpoint/2010/main" val="210853144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الگوریتم </a:t>
            </a:r>
            <a:r>
              <a:rPr lang="en-US" dirty="0" err="1" smtClean="0"/>
              <a:t>minimax</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113</a:t>
            </a:fld>
            <a:endParaRPr lang="en-US"/>
          </a:p>
        </p:txBody>
      </p:sp>
      <p:pic>
        <p:nvPicPr>
          <p:cNvPr id="4" name="Picture 3"/>
          <p:cNvPicPr>
            <a:picLocks noChangeAspect="1"/>
          </p:cNvPicPr>
          <p:nvPr/>
        </p:nvPicPr>
        <p:blipFill>
          <a:blip r:embed="rId3"/>
          <a:stretch>
            <a:fillRect/>
          </a:stretch>
        </p:blipFill>
        <p:spPr>
          <a:xfrm>
            <a:off x="2137913" y="1264555"/>
            <a:ext cx="7467600" cy="5448300"/>
          </a:xfrm>
          <a:prstGeom prst="rect">
            <a:avLst/>
          </a:prstGeom>
        </p:spPr>
      </p:pic>
    </p:spTree>
    <p:extLst>
      <p:ext uri="{BB962C8B-B14F-4D97-AF65-F5344CB8AC3E}">
        <p14:creationId xmlns:p14="http://schemas.microsoft.com/office/powerpoint/2010/main" val="289745283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مثالی از الگوریتم </a:t>
            </a:r>
            <a:r>
              <a:rPr lang="en-US" dirty="0" err="1" smtClean="0"/>
              <a:t>minimax</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114</a:t>
            </a:fld>
            <a:endParaRPr lang="en-US"/>
          </a:p>
        </p:txBody>
      </p:sp>
      <p:pic>
        <p:nvPicPr>
          <p:cNvPr id="5" name="Picture 4"/>
          <p:cNvPicPr>
            <a:picLocks noChangeAspect="1"/>
          </p:cNvPicPr>
          <p:nvPr/>
        </p:nvPicPr>
        <p:blipFill>
          <a:blip r:embed="rId3"/>
          <a:stretch>
            <a:fillRect/>
          </a:stretch>
        </p:blipFill>
        <p:spPr>
          <a:xfrm>
            <a:off x="2288425" y="1905000"/>
            <a:ext cx="8550260" cy="4237008"/>
          </a:xfrm>
          <a:prstGeom prst="rect">
            <a:avLst/>
          </a:prstGeom>
        </p:spPr>
      </p:pic>
    </p:spTree>
    <p:extLst>
      <p:ext uri="{BB962C8B-B14F-4D97-AF65-F5344CB8AC3E}">
        <p14:creationId xmlns:p14="http://schemas.microsoft.com/office/powerpoint/2010/main" val="152608905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خواص </a:t>
            </a:r>
            <a:r>
              <a:rPr lang="en-US" dirty="0" err="1" smtClean="0"/>
              <a:t>Minimax</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1786597" y="2133600"/>
                <a:ext cx="9718015" cy="4436012"/>
              </a:xfrm>
            </p:spPr>
            <p:txBody>
              <a:bodyPr>
                <a:normAutofit/>
              </a:bodyPr>
              <a:lstStyle/>
              <a:p>
                <a:pPr algn="r" rtl="1"/>
                <a:r>
                  <a:rPr lang="fa-IR" sz="2400" dirty="0" smtClean="0"/>
                  <a:t>ایا کامل است؟ بله (اگر درخت محدود باشد)</a:t>
                </a:r>
              </a:p>
              <a:p>
                <a:pPr algn="r" rtl="1"/>
                <a:r>
                  <a:rPr lang="fa-IR" sz="2400" dirty="0" smtClean="0"/>
                  <a:t>ایا بهینه است؟ بله (در مقابل رقیب بهینه)</a:t>
                </a:r>
              </a:p>
              <a:p>
                <a:pPr algn="r" rtl="1"/>
                <a:r>
                  <a:rPr lang="fa-IR" sz="2400" dirty="0" smtClean="0"/>
                  <a:t>پیچیدگی زمانی؟ </a:t>
                </a:r>
                <a:r>
                  <a:rPr lang="en-US" sz="2400" dirty="0" smtClean="0"/>
                  <a:t>O(</a:t>
                </a:r>
                <a:r>
                  <a:rPr lang="en-US" sz="2400" dirty="0" err="1" smtClean="0"/>
                  <a:t>b</a:t>
                </a:r>
                <a:r>
                  <a:rPr lang="en-US" sz="2400" baseline="30000" dirty="0" err="1" smtClean="0"/>
                  <a:t>m</a:t>
                </a:r>
                <a:r>
                  <a:rPr lang="en-US" sz="2400" dirty="0" smtClean="0"/>
                  <a:t>)</a:t>
                </a:r>
                <a:endParaRPr lang="fa-IR" sz="2400" dirty="0" smtClean="0"/>
              </a:p>
              <a:p>
                <a:pPr algn="r" rtl="1"/>
                <a:r>
                  <a:rPr lang="fa-IR" sz="2400" dirty="0" smtClean="0"/>
                  <a:t>پیچیدگی فضایی؟ </a:t>
                </a:r>
                <a:r>
                  <a:rPr lang="en-US" sz="2400" dirty="0" smtClean="0"/>
                  <a:t>O(</a:t>
                </a:r>
                <a:r>
                  <a:rPr lang="en-US" sz="2400" dirty="0" err="1" smtClean="0"/>
                  <a:t>bm</a:t>
                </a:r>
                <a:r>
                  <a:rPr lang="en-US" sz="2400" dirty="0" smtClean="0"/>
                  <a:t>)</a:t>
                </a:r>
                <a:r>
                  <a:rPr lang="fa-IR" sz="2400" dirty="0" smtClean="0"/>
                  <a:t> (مرور عمق اول)</a:t>
                </a:r>
              </a:p>
              <a:p>
                <a:pPr algn="r" rtl="1"/>
                <a:r>
                  <a:rPr lang="fa-IR" sz="2400" dirty="0" smtClean="0"/>
                  <a:t>برای شطرنج </a:t>
                </a:r>
                <a14:m>
                  <m:oMath xmlns:m="http://schemas.openxmlformats.org/officeDocument/2006/math">
                    <m:r>
                      <a:rPr lang="en-US" sz="2400" b="0" i="1" smtClean="0">
                        <a:latin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35</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𝑚</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100</m:t>
                    </m:r>
                  </m:oMath>
                </a14:m>
                <a:r>
                  <a:rPr lang="fa-IR" sz="2400" dirty="0" smtClean="0"/>
                  <a:t> است برای یک بازی معمولی</a:t>
                </a:r>
              </a:p>
              <a:p>
                <a:pPr lvl="1" algn="r" rtl="1"/>
                <a:r>
                  <a:rPr lang="fa-IR" sz="2200" dirty="0" smtClean="0"/>
                  <a:t>راه حل دقیق کاملا غیرقابل دسترس است</a:t>
                </a:r>
                <a:endParaRPr lang="en-US" sz="2200"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1786597" y="2133600"/>
                <a:ext cx="9718015" cy="4436012"/>
              </a:xfrm>
              <a:blipFill rotWithShape="0">
                <a:blip r:embed="rId3"/>
                <a:stretch>
                  <a:fillRect t="-1923" r="-941"/>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46C42CB0-D3EE-410A-B21E-5092A3CB89D3}" type="slidenum">
              <a:rPr lang="en-US" smtClean="0"/>
              <a:t>115</a:t>
            </a:fld>
            <a:endParaRPr lang="en-US"/>
          </a:p>
        </p:txBody>
      </p:sp>
    </p:spTree>
    <p:extLst>
      <p:ext uri="{BB962C8B-B14F-4D97-AF65-F5344CB8AC3E}">
        <p14:creationId xmlns:p14="http://schemas.microsoft.com/office/powerpoint/2010/main" val="287777094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بازی های چند نفره</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400" dirty="0" smtClean="0"/>
              <a:t>تغییر در استراتژی </a:t>
            </a:r>
            <a:r>
              <a:rPr lang="en-US" sz="2400" dirty="0" err="1" smtClean="0"/>
              <a:t>minimax</a:t>
            </a:r>
            <a:endParaRPr lang="en-US" sz="2400" dirty="0" smtClean="0"/>
          </a:p>
          <a:p>
            <a:pPr lvl="1" algn="r" rtl="1"/>
            <a:r>
              <a:rPr lang="fa-IR" sz="2200" dirty="0" smtClean="0"/>
              <a:t>درخت به تعداد سطح بازیکنان متمایز خواهد بود.</a:t>
            </a:r>
          </a:p>
          <a:p>
            <a:pPr lvl="1" algn="r" rtl="1"/>
            <a:r>
              <a:rPr lang="fa-IR" sz="2200" dirty="0" smtClean="0"/>
              <a:t>تابع سودمندی (امتیاز) برای گره های برگی به جای یک مقدار، </a:t>
            </a:r>
            <a:r>
              <a:rPr lang="en-US" sz="2200" dirty="0" smtClean="0"/>
              <a:t>k</a:t>
            </a:r>
            <a:r>
              <a:rPr lang="fa-IR" sz="2200" dirty="0" smtClean="0"/>
              <a:t> مقدار برای </a:t>
            </a:r>
            <a:r>
              <a:rPr lang="en-US" sz="2200" dirty="0" smtClean="0"/>
              <a:t>k</a:t>
            </a:r>
            <a:r>
              <a:rPr lang="fa-IR" sz="2200" dirty="0" smtClean="0"/>
              <a:t> بازیکن خواهد داشت.</a:t>
            </a:r>
          </a:p>
          <a:p>
            <a:pPr algn="r" rtl="1"/>
            <a:r>
              <a:rPr lang="fa-IR" sz="2200" dirty="0" smtClean="0"/>
              <a:t>در واقع چون بازی جمع صفر نیست هر بازیکن میزان سودمندی خود را مستقل از دیگران حساب کرده و حاصل برداری </a:t>
            </a:r>
            <a:r>
              <a:rPr lang="en-US" sz="2200" dirty="0" smtClean="0"/>
              <a:t>k</a:t>
            </a:r>
            <a:r>
              <a:rPr lang="fa-IR" sz="2200" dirty="0" smtClean="0"/>
              <a:t> مقداری خواهد شد</a:t>
            </a:r>
            <a:endParaRPr lang="en-US" sz="2200" dirty="0"/>
          </a:p>
        </p:txBody>
      </p:sp>
      <p:sp>
        <p:nvSpPr>
          <p:cNvPr id="3" name="Slide Number Placeholder 2"/>
          <p:cNvSpPr>
            <a:spLocks noGrp="1"/>
          </p:cNvSpPr>
          <p:nvPr>
            <p:ph type="sldNum" sz="quarter" idx="12"/>
          </p:nvPr>
        </p:nvSpPr>
        <p:spPr/>
        <p:txBody>
          <a:bodyPr/>
          <a:lstStyle/>
          <a:p>
            <a:fld id="{46C42CB0-D3EE-410A-B21E-5092A3CB89D3}" type="slidenum">
              <a:rPr lang="en-US" smtClean="0"/>
              <a:t>116</a:t>
            </a:fld>
            <a:endParaRPr lang="en-US"/>
          </a:p>
        </p:txBody>
      </p:sp>
    </p:spTree>
    <p:extLst>
      <p:ext uri="{BB962C8B-B14F-4D97-AF65-F5344CB8AC3E}">
        <p14:creationId xmlns:p14="http://schemas.microsoft.com/office/powerpoint/2010/main" val="62058017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مثالی از بازی چند نفره</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117</a:t>
            </a:fld>
            <a:endParaRPr lang="en-US"/>
          </a:p>
        </p:txBody>
      </p:sp>
      <p:pic>
        <p:nvPicPr>
          <p:cNvPr id="6" name="Picture 5"/>
          <p:cNvPicPr>
            <a:picLocks noChangeAspect="1"/>
          </p:cNvPicPr>
          <p:nvPr/>
        </p:nvPicPr>
        <p:blipFill>
          <a:blip r:embed="rId3"/>
          <a:stretch>
            <a:fillRect/>
          </a:stretch>
        </p:blipFill>
        <p:spPr>
          <a:xfrm>
            <a:off x="1682959" y="1843087"/>
            <a:ext cx="9690206" cy="4126392"/>
          </a:xfrm>
          <a:prstGeom prst="rect">
            <a:avLst/>
          </a:prstGeom>
        </p:spPr>
      </p:pic>
    </p:spTree>
    <p:extLst>
      <p:ext uri="{BB962C8B-B14F-4D97-AF65-F5344CB8AC3E}">
        <p14:creationId xmlns:p14="http://schemas.microsoft.com/office/powerpoint/2010/main" val="25588099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هرس الفا-بتا</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400" dirty="0" smtClean="0"/>
              <a:t>الگوریتم هرس الفا-بتا، در واقع توسعه ای بر الگوریتم </a:t>
            </a:r>
            <a:r>
              <a:rPr lang="en-US" sz="2400" dirty="0" err="1" smtClean="0"/>
              <a:t>minimax</a:t>
            </a:r>
            <a:r>
              <a:rPr lang="fa-IR" sz="2400" dirty="0" smtClean="0"/>
              <a:t> است که در ان گره های بسط داده شده از طریق برش زیر درختان کاهش می یابد.</a:t>
            </a:r>
          </a:p>
          <a:p>
            <a:pPr algn="r" rtl="1"/>
            <a:r>
              <a:rPr lang="fa-IR" sz="2400" dirty="0" smtClean="0"/>
              <a:t>این روش باید بر اساس جستجوی عمق اول (یا همان عمق محدود شده) پیاده سازی شود.</a:t>
            </a:r>
          </a:p>
          <a:p>
            <a:pPr algn="r" rtl="1"/>
            <a:r>
              <a:rPr lang="fa-IR" sz="2400" dirty="0" smtClean="0"/>
              <a:t>پیاده سازی به روش سطح اول شانس برش را به صفر می رساند و تحت این شرایط همانند </a:t>
            </a:r>
            <a:r>
              <a:rPr lang="en-US" sz="2400" dirty="0" err="1" smtClean="0"/>
              <a:t>minimax</a:t>
            </a:r>
            <a:r>
              <a:rPr lang="fa-IR" sz="2400" dirty="0" smtClean="0"/>
              <a:t> اول- سطح عمل خواهد کرد.</a:t>
            </a:r>
            <a:endParaRPr lang="en-US" sz="2200" dirty="0"/>
          </a:p>
        </p:txBody>
      </p:sp>
      <p:sp>
        <p:nvSpPr>
          <p:cNvPr id="3" name="Slide Number Placeholder 2"/>
          <p:cNvSpPr>
            <a:spLocks noGrp="1"/>
          </p:cNvSpPr>
          <p:nvPr>
            <p:ph type="sldNum" sz="quarter" idx="12"/>
          </p:nvPr>
        </p:nvSpPr>
        <p:spPr/>
        <p:txBody>
          <a:bodyPr/>
          <a:lstStyle/>
          <a:p>
            <a:fld id="{46C42CB0-D3EE-410A-B21E-5092A3CB89D3}" type="slidenum">
              <a:rPr lang="en-US" smtClean="0"/>
              <a:t>118</a:t>
            </a:fld>
            <a:endParaRPr lang="en-US"/>
          </a:p>
        </p:txBody>
      </p:sp>
    </p:spTree>
    <p:extLst>
      <p:ext uri="{BB962C8B-B14F-4D97-AF65-F5344CB8AC3E}">
        <p14:creationId xmlns:p14="http://schemas.microsoft.com/office/powerpoint/2010/main" val="363442593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هرس الفا-بتا</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400" dirty="0" smtClean="0"/>
              <a:t>اصول هرس الفا – بتا</a:t>
            </a:r>
          </a:p>
          <a:p>
            <a:pPr lvl="1" algn="r" rtl="1"/>
            <a:r>
              <a:rPr lang="fa-IR" sz="2200" dirty="0" smtClean="0"/>
              <a:t>مقادیر الفا گره های </a:t>
            </a:r>
            <a:r>
              <a:rPr lang="en-US" sz="2200" dirty="0" smtClean="0"/>
              <a:t>max</a:t>
            </a:r>
            <a:r>
              <a:rPr lang="fa-IR" sz="2200" dirty="0" smtClean="0"/>
              <a:t> هیچ وقت کاهش نمی یابد.</a:t>
            </a:r>
          </a:p>
          <a:p>
            <a:pPr lvl="1" algn="r" rtl="1"/>
            <a:r>
              <a:rPr lang="fa-IR" sz="2200" dirty="0" smtClean="0"/>
              <a:t>مقادیر بتا گره </a:t>
            </a:r>
            <a:r>
              <a:rPr lang="en-US" sz="2200" dirty="0" smtClean="0"/>
              <a:t>min</a:t>
            </a:r>
            <a:r>
              <a:rPr lang="fa-IR" sz="2200" dirty="0" smtClean="0"/>
              <a:t> هیچ گاه افزایش نمی یابد.</a:t>
            </a:r>
          </a:p>
          <a:p>
            <a:pPr algn="r" rtl="1"/>
            <a:r>
              <a:rPr lang="fa-IR" sz="2200" dirty="0" smtClean="0"/>
              <a:t>دو قانون زیر همواره برقرار است:</a:t>
            </a:r>
          </a:p>
          <a:p>
            <a:pPr lvl="1" algn="r" rtl="1"/>
            <a:r>
              <a:rPr lang="fa-IR" sz="2200" dirty="0" smtClean="0"/>
              <a:t>عمل جستجو تحت هر گره </a:t>
            </a:r>
            <a:r>
              <a:rPr lang="en-US" sz="2200" dirty="0" smtClean="0"/>
              <a:t>max</a:t>
            </a:r>
            <a:r>
              <a:rPr lang="fa-IR" sz="2200" dirty="0" smtClean="0"/>
              <a:t> که مقدار الفای ان بزرگتر یا مساوی مقدار بتای هر گره </a:t>
            </a:r>
            <a:r>
              <a:rPr lang="en-US" sz="2200" dirty="0" smtClean="0"/>
              <a:t>min</a:t>
            </a:r>
            <a:r>
              <a:rPr lang="fa-IR" sz="2200" dirty="0" smtClean="0"/>
              <a:t> اجداد ان گره است، قطه می شود. مقداری که تا بحال به گره </a:t>
            </a:r>
            <a:r>
              <a:rPr lang="en-US" sz="2200" dirty="0" smtClean="0"/>
              <a:t>max</a:t>
            </a:r>
            <a:r>
              <a:rPr lang="fa-IR" sz="2200" dirty="0" smtClean="0"/>
              <a:t> نسبت داده شده به عنوان مقدار نهایی الفای ان گره انتخاب خواهد شد. (برش بتا)</a:t>
            </a:r>
          </a:p>
          <a:p>
            <a:pPr lvl="1" algn="r" rtl="1"/>
            <a:r>
              <a:rPr lang="fa-IR" sz="2200" dirty="0" smtClean="0"/>
              <a:t>عمل جستجو تحت هر گره </a:t>
            </a:r>
            <a:r>
              <a:rPr lang="en-US" sz="2200" dirty="0" smtClean="0"/>
              <a:t>min</a:t>
            </a:r>
            <a:r>
              <a:rPr lang="fa-IR" sz="2200" dirty="0" smtClean="0"/>
              <a:t> که مقدار بتای ان کوچکتر یا مساوی مقدار الفای هر گره </a:t>
            </a:r>
            <a:r>
              <a:rPr lang="en-US" sz="2200" dirty="0" smtClean="0"/>
              <a:t>max</a:t>
            </a:r>
            <a:r>
              <a:rPr lang="fa-IR" sz="2200" dirty="0" smtClean="0"/>
              <a:t> اجداد ان گره است، قطع می شود. مقداری که تابحال به گره </a:t>
            </a:r>
            <a:r>
              <a:rPr lang="en-US" sz="2200" dirty="0" smtClean="0"/>
              <a:t>min</a:t>
            </a:r>
            <a:r>
              <a:rPr lang="fa-IR" sz="2200" dirty="0" smtClean="0"/>
              <a:t> نسبت داده شده به عنوان مقدار نهایی بتای ان گره انتخاب خواهد شد. (برش الفا)</a:t>
            </a:r>
            <a:endParaRPr lang="en-US" sz="2200" dirty="0"/>
          </a:p>
        </p:txBody>
      </p:sp>
      <p:sp>
        <p:nvSpPr>
          <p:cNvPr id="3" name="Slide Number Placeholder 2"/>
          <p:cNvSpPr>
            <a:spLocks noGrp="1"/>
          </p:cNvSpPr>
          <p:nvPr>
            <p:ph type="sldNum" sz="quarter" idx="12"/>
          </p:nvPr>
        </p:nvSpPr>
        <p:spPr/>
        <p:txBody>
          <a:bodyPr/>
          <a:lstStyle/>
          <a:p>
            <a:fld id="{46C42CB0-D3EE-410A-B21E-5092A3CB89D3}" type="slidenum">
              <a:rPr lang="en-US" smtClean="0"/>
              <a:t>119</a:t>
            </a:fld>
            <a:endParaRPr lang="en-US"/>
          </a:p>
        </p:txBody>
      </p:sp>
    </p:spTree>
    <p:extLst>
      <p:ext uri="{BB962C8B-B14F-4D97-AF65-F5344CB8AC3E}">
        <p14:creationId xmlns:p14="http://schemas.microsoft.com/office/powerpoint/2010/main" val="2604569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rtl="1"/>
            <a:r>
              <a:rPr lang="fa-IR" dirty="0" smtClean="0"/>
              <a:t>الگوریتمهای جستجو</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12</a:t>
            </a:fld>
            <a:endParaRPr lang="en-US"/>
          </a:p>
        </p:txBody>
      </p:sp>
    </p:spTree>
    <p:extLst>
      <p:ext uri="{BB962C8B-B14F-4D97-AF65-F5344CB8AC3E}">
        <p14:creationId xmlns:p14="http://schemas.microsoft.com/office/powerpoint/2010/main" val="13832348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نمای شماتیک هرس الفا-بتا</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120</a:t>
            </a:fld>
            <a:endParaRPr lang="en-US"/>
          </a:p>
        </p:txBody>
      </p:sp>
      <p:pic>
        <p:nvPicPr>
          <p:cNvPr id="6" name="Picture 5"/>
          <p:cNvPicPr>
            <a:picLocks noChangeAspect="1"/>
          </p:cNvPicPr>
          <p:nvPr/>
        </p:nvPicPr>
        <p:blipFill>
          <a:blip r:embed="rId3"/>
          <a:stretch>
            <a:fillRect/>
          </a:stretch>
        </p:blipFill>
        <p:spPr>
          <a:xfrm>
            <a:off x="1926207" y="1516452"/>
            <a:ext cx="9029700" cy="5067300"/>
          </a:xfrm>
          <a:prstGeom prst="rect">
            <a:avLst/>
          </a:prstGeom>
        </p:spPr>
      </p:pic>
    </p:spTree>
    <p:extLst>
      <p:ext uri="{BB962C8B-B14F-4D97-AF65-F5344CB8AC3E}">
        <p14:creationId xmlns:p14="http://schemas.microsoft.com/office/powerpoint/2010/main" val="274001402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الگوریتم هرس الفا-بتا</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121</a:t>
            </a:fld>
            <a:endParaRPr lang="en-US"/>
          </a:p>
        </p:txBody>
      </p:sp>
      <p:pic>
        <p:nvPicPr>
          <p:cNvPr id="4" name="Picture 3"/>
          <p:cNvPicPr>
            <a:picLocks noChangeAspect="1"/>
          </p:cNvPicPr>
          <p:nvPr/>
        </p:nvPicPr>
        <p:blipFill>
          <a:blip r:embed="rId3"/>
          <a:stretch>
            <a:fillRect/>
          </a:stretch>
        </p:blipFill>
        <p:spPr>
          <a:xfrm>
            <a:off x="2725948" y="1315583"/>
            <a:ext cx="6727255" cy="5314618"/>
          </a:xfrm>
          <a:prstGeom prst="rect">
            <a:avLst/>
          </a:prstGeom>
        </p:spPr>
      </p:pic>
    </p:spTree>
    <p:extLst>
      <p:ext uri="{BB962C8B-B14F-4D97-AF65-F5344CB8AC3E}">
        <p14:creationId xmlns:p14="http://schemas.microsoft.com/office/powerpoint/2010/main" val="368038158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مثال</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122</a:t>
            </a:fld>
            <a:endParaRPr lang="en-US"/>
          </a:p>
        </p:txBody>
      </p:sp>
      <p:pic>
        <p:nvPicPr>
          <p:cNvPr id="5" name="Picture 4"/>
          <p:cNvPicPr>
            <a:picLocks noChangeAspect="1"/>
          </p:cNvPicPr>
          <p:nvPr/>
        </p:nvPicPr>
        <p:blipFill>
          <a:blip r:embed="rId3"/>
          <a:stretch>
            <a:fillRect/>
          </a:stretch>
        </p:blipFill>
        <p:spPr>
          <a:xfrm>
            <a:off x="1311579" y="1905000"/>
            <a:ext cx="9382125" cy="4457700"/>
          </a:xfrm>
          <a:prstGeom prst="rect">
            <a:avLst/>
          </a:prstGeom>
        </p:spPr>
      </p:pic>
    </p:spTree>
    <p:extLst>
      <p:ext uri="{BB962C8B-B14F-4D97-AF65-F5344CB8AC3E}">
        <p14:creationId xmlns:p14="http://schemas.microsoft.com/office/powerpoint/2010/main" val="102476086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مثال</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123</a:t>
            </a:fld>
            <a:endParaRPr lang="en-US"/>
          </a:p>
        </p:txBody>
      </p:sp>
      <p:pic>
        <p:nvPicPr>
          <p:cNvPr id="4" name="Picture 3"/>
          <p:cNvPicPr>
            <a:picLocks noChangeAspect="1"/>
          </p:cNvPicPr>
          <p:nvPr/>
        </p:nvPicPr>
        <p:blipFill>
          <a:blip r:embed="rId3"/>
          <a:stretch>
            <a:fillRect/>
          </a:stretch>
        </p:blipFill>
        <p:spPr>
          <a:xfrm>
            <a:off x="1311579" y="1905000"/>
            <a:ext cx="9410700" cy="4514850"/>
          </a:xfrm>
          <a:prstGeom prst="rect">
            <a:avLst/>
          </a:prstGeom>
        </p:spPr>
      </p:pic>
    </p:spTree>
    <p:extLst>
      <p:ext uri="{BB962C8B-B14F-4D97-AF65-F5344CB8AC3E}">
        <p14:creationId xmlns:p14="http://schemas.microsoft.com/office/powerpoint/2010/main" val="172743524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مثال</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124</a:t>
            </a:fld>
            <a:endParaRPr lang="en-US"/>
          </a:p>
        </p:txBody>
      </p:sp>
      <p:pic>
        <p:nvPicPr>
          <p:cNvPr id="5" name="Picture 4"/>
          <p:cNvPicPr>
            <a:picLocks noChangeAspect="1"/>
          </p:cNvPicPr>
          <p:nvPr/>
        </p:nvPicPr>
        <p:blipFill>
          <a:blip r:embed="rId3"/>
          <a:stretch>
            <a:fillRect/>
          </a:stretch>
        </p:blipFill>
        <p:spPr>
          <a:xfrm>
            <a:off x="1311579" y="1905000"/>
            <a:ext cx="9410700" cy="4552950"/>
          </a:xfrm>
          <a:prstGeom prst="rect">
            <a:avLst/>
          </a:prstGeom>
        </p:spPr>
      </p:pic>
    </p:spTree>
    <p:extLst>
      <p:ext uri="{BB962C8B-B14F-4D97-AF65-F5344CB8AC3E}">
        <p14:creationId xmlns:p14="http://schemas.microsoft.com/office/powerpoint/2010/main" val="33219112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مثال</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125</a:t>
            </a:fld>
            <a:endParaRPr lang="en-US"/>
          </a:p>
        </p:txBody>
      </p:sp>
      <p:pic>
        <p:nvPicPr>
          <p:cNvPr id="4" name="Picture 3"/>
          <p:cNvPicPr>
            <a:picLocks noChangeAspect="1"/>
          </p:cNvPicPr>
          <p:nvPr/>
        </p:nvPicPr>
        <p:blipFill>
          <a:blip r:embed="rId3"/>
          <a:stretch>
            <a:fillRect/>
          </a:stretch>
        </p:blipFill>
        <p:spPr>
          <a:xfrm>
            <a:off x="1311579" y="1905000"/>
            <a:ext cx="9382125" cy="4572000"/>
          </a:xfrm>
          <a:prstGeom prst="rect">
            <a:avLst/>
          </a:prstGeom>
        </p:spPr>
      </p:pic>
    </p:spTree>
    <p:extLst>
      <p:ext uri="{BB962C8B-B14F-4D97-AF65-F5344CB8AC3E}">
        <p14:creationId xmlns:p14="http://schemas.microsoft.com/office/powerpoint/2010/main" val="74280385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مثال</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126</a:t>
            </a:fld>
            <a:endParaRPr lang="en-US"/>
          </a:p>
        </p:txBody>
      </p:sp>
      <p:pic>
        <p:nvPicPr>
          <p:cNvPr id="5" name="Picture 4"/>
          <p:cNvPicPr>
            <a:picLocks noChangeAspect="1"/>
          </p:cNvPicPr>
          <p:nvPr/>
        </p:nvPicPr>
        <p:blipFill>
          <a:blip r:embed="rId3"/>
          <a:stretch>
            <a:fillRect/>
          </a:stretch>
        </p:blipFill>
        <p:spPr>
          <a:xfrm>
            <a:off x="1311579" y="1905000"/>
            <a:ext cx="9439275" cy="4438650"/>
          </a:xfrm>
          <a:prstGeom prst="rect">
            <a:avLst/>
          </a:prstGeom>
        </p:spPr>
      </p:pic>
    </p:spTree>
    <p:extLst>
      <p:ext uri="{BB962C8B-B14F-4D97-AF65-F5344CB8AC3E}">
        <p14:creationId xmlns:p14="http://schemas.microsoft.com/office/powerpoint/2010/main" val="299951184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مثال</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127</a:t>
            </a:fld>
            <a:endParaRPr lang="en-US"/>
          </a:p>
        </p:txBody>
      </p:sp>
      <p:pic>
        <p:nvPicPr>
          <p:cNvPr id="4" name="Picture 3"/>
          <p:cNvPicPr>
            <a:picLocks noChangeAspect="1"/>
          </p:cNvPicPr>
          <p:nvPr/>
        </p:nvPicPr>
        <p:blipFill>
          <a:blip r:embed="rId3"/>
          <a:stretch>
            <a:fillRect/>
          </a:stretch>
        </p:blipFill>
        <p:spPr>
          <a:xfrm>
            <a:off x="1311579" y="1905000"/>
            <a:ext cx="9420225" cy="4524375"/>
          </a:xfrm>
          <a:prstGeom prst="rect">
            <a:avLst/>
          </a:prstGeom>
        </p:spPr>
      </p:pic>
    </p:spTree>
    <p:extLst>
      <p:ext uri="{BB962C8B-B14F-4D97-AF65-F5344CB8AC3E}">
        <p14:creationId xmlns:p14="http://schemas.microsoft.com/office/powerpoint/2010/main" val="24193822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نکات تکمیلی</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1786597" y="2133600"/>
                <a:ext cx="9718015" cy="4436012"/>
              </a:xfrm>
            </p:spPr>
            <p:txBody>
              <a:bodyPr>
                <a:normAutofit lnSpcReduction="10000"/>
              </a:bodyPr>
              <a:lstStyle/>
              <a:p>
                <a:pPr algn="r" rtl="1"/>
                <a:r>
                  <a:rPr lang="fa-IR" sz="2400" dirty="0" smtClean="0"/>
                  <a:t>کارایی هرس الفا- بتا به شدت به ترتیب گره های فرزند وابستگی دارد.</a:t>
                </a:r>
              </a:p>
              <a:p>
                <a:pPr algn="r" rtl="1"/>
                <a:r>
                  <a:rPr lang="fa-IR" sz="2400" dirty="0" smtClean="0"/>
                  <a:t>اگر فرزندان گره </a:t>
                </a:r>
                <a:r>
                  <a:rPr lang="en-US" sz="2400" dirty="0" smtClean="0"/>
                  <a:t>max</a:t>
                </a:r>
                <a:r>
                  <a:rPr lang="fa-IR" sz="2400" dirty="0" smtClean="0"/>
                  <a:t> به ترتیب نزولی و فرزندان گره </a:t>
                </a:r>
                <a:r>
                  <a:rPr lang="en-US" sz="2400" dirty="0" smtClean="0"/>
                  <a:t>min</a:t>
                </a:r>
                <a:r>
                  <a:rPr lang="fa-IR" sz="2400" dirty="0" smtClean="0"/>
                  <a:t> به ترتیب صعودی برحسب مقادیر انها چیده شده باشد انگاه شانس برش به حداکثر خواهد رسید.</a:t>
                </a:r>
              </a:p>
              <a:p>
                <a:pPr algn="r" rtl="1"/>
                <a:r>
                  <a:rPr lang="fa-IR" sz="2400" dirty="0" smtClean="0"/>
                  <a:t>در حالت کلی نمی توان ادعا کرد که در هر مثالی برش روی خواهد داد. حتی اگر اولین فرزند </a:t>
                </a:r>
                <a:r>
                  <a:rPr lang="en-US" sz="2400" dirty="0" smtClean="0"/>
                  <a:t>max</a:t>
                </a:r>
                <a:r>
                  <a:rPr lang="fa-IR" sz="2400" dirty="0" smtClean="0"/>
                  <a:t> بزرگترین مقدار و اولین فرزند </a:t>
                </a:r>
                <a:r>
                  <a:rPr lang="en-US" sz="2400" dirty="0" smtClean="0"/>
                  <a:t>min</a:t>
                </a:r>
                <a:r>
                  <a:rPr lang="fa-IR" sz="2400" dirty="0" smtClean="0"/>
                  <a:t> کوچکترین مقدار را داشته باشد، باز هم خاصیت فوق برقرار است.</a:t>
                </a:r>
              </a:p>
              <a:p>
                <a:pPr algn="r" rtl="1"/>
                <a:r>
                  <a:rPr lang="fa-IR" sz="2400" dirty="0"/>
                  <a:t> </a:t>
                </a:r>
                <a:r>
                  <a:rPr lang="fa-IR" sz="2400" dirty="0" smtClean="0"/>
                  <a:t>عمل چیدن مرتب فرزندان به شرح فوق روش ترتبی دهی (</a:t>
                </a:r>
                <a:r>
                  <a:rPr lang="en-US" sz="2400" dirty="0" smtClean="0"/>
                  <a:t>Move Ordering</a:t>
                </a:r>
                <a:r>
                  <a:rPr lang="fa-IR" sz="2400" dirty="0" smtClean="0"/>
                  <a:t>) نام دارد. </a:t>
                </a:r>
              </a:p>
              <a:p>
                <a:pPr algn="r" rtl="1"/>
                <a:r>
                  <a:rPr lang="fa-IR" sz="2400" dirty="0" smtClean="0"/>
                  <a:t>در این شرایط پیچیدگی زمانی کاهش می یابد یعنی اگر </a:t>
                </a:r>
                <a:r>
                  <a:rPr lang="en-US" sz="2400" dirty="0" smtClean="0"/>
                  <a:t>b</a:t>
                </a:r>
                <a:r>
                  <a:rPr lang="fa-IR" sz="2400" dirty="0" smtClean="0"/>
                  <a:t> میزان فاکتور انشعاب در </a:t>
                </a:r>
                <a:r>
                  <a:rPr lang="en-US" sz="2400" dirty="0" err="1" smtClean="0"/>
                  <a:t>minimax</a:t>
                </a:r>
                <a:r>
                  <a:rPr lang="fa-IR" sz="2400" dirty="0" smtClean="0"/>
                  <a:t> عادی باشد با اعمال هرس الفا- بتا این مقدار به </a:t>
                </a:r>
                <a14:m>
                  <m:oMath xmlns:m="http://schemas.openxmlformats.org/officeDocument/2006/math">
                    <m:rad>
                      <m:radPr>
                        <m:degHide m:val="on"/>
                        <m:ctrlPr>
                          <a:rPr lang="fa-IR" sz="2400" i="1" smtClean="0">
                            <a:latin typeface="Cambria Math" panose="02040503050406030204" pitchFamily="18" charset="0"/>
                          </a:rPr>
                        </m:ctrlPr>
                      </m:radPr>
                      <m:deg/>
                      <m:e>
                        <m:r>
                          <a:rPr lang="en-US" sz="2400" b="0" i="1" smtClean="0">
                            <a:latin typeface="Cambria Math" panose="02040503050406030204" pitchFamily="18" charset="0"/>
                          </a:rPr>
                          <m:t>𝑏</m:t>
                        </m:r>
                      </m:e>
                    </m:rad>
                  </m:oMath>
                </a14:m>
                <a:r>
                  <a:rPr lang="fa-IR" sz="2200" dirty="0" smtClean="0"/>
                  <a:t> کاهش می یابد.</a:t>
                </a:r>
              </a:p>
              <a:p>
                <a:pPr algn="r" rtl="1"/>
                <a:r>
                  <a:rPr lang="fa-IR" sz="2200" dirty="0" smtClean="0"/>
                  <a:t>اگر چیدمان فرزندان را تصاوفی فرض کنیم مرتبه زمانی </a:t>
                </a:r>
                <a14:m>
                  <m:oMath xmlns:m="http://schemas.openxmlformats.org/officeDocument/2006/math">
                    <m:r>
                      <a:rPr lang="en-US" sz="2200" b="0" i="1" smtClean="0">
                        <a:latin typeface="Cambria Math" panose="02040503050406030204" pitchFamily="18" charset="0"/>
                      </a:rPr>
                      <m:t>𝑂</m:t>
                    </m:r>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𝑏</m:t>
                        </m:r>
                      </m:e>
                      <m:sup>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3</m:t>
                            </m:r>
                            <m:r>
                              <a:rPr lang="en-US" sz="2200" b="0" i="1" smtClean="0">
                                <a:latin typeface="Cambria Math" panose="02040503050406030204" pitchFamily="18" charset="0"/>
                              </a:rPr>
                              <m:t>𝑑</m:t>
                            </m:r>
                          </m:num>
                          <m:den>
                            <m:r>
                              <a:rPr lang="en-US" sz="2200" b="0" i="1" smtClean="0">
                                <a:latin typeface="Cambria Math" panose="02040503050406030204" pitchFamily="18" charset="0"/>
                              </a:rPr>
                              <m:t>4</m:t>
                            </m:r>
                          </m:den>
                        </m:f>
                      </m:sup>
                    </m:sSup>
                    <m:r>
                      <a:rPr lang="en-US" sz="2200" b="0" i="1" smtClean="0">
                        <a:latin typeface="Cambria Math" panose="02040503050406030204" pitchFamily="18" charset="0"/>
                      </a:rPr>
                      <m:t>)</m:t>
                    </m:r>
                  </m:oMath>
                </a14:m>
                <a:r>
                  <a:rPr lang="fa-IR" sz="2200" dirty="0" smtClean="0"/>
                  <a:t> خواهد بود، </a:t>
                </a:r>
                <a:endParaRPr lang="en-US" sz="2200"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1786597" y="2133600"/>
                <a:ext cx="9718015" cy="4436012"/>
              </a:xfrm>
              <a:blipFill rotWithShape="0">
                <a:blip r:embed="rId3"/>
                <a:stretch>
                  <a:fillRect l="-314" t="-2473" r="-941"/>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46C42CB0-D3EE-410A-B21E-5092A3CB89D3}" type="slidenum">
              <a:rPr lang="en-US" smtClean="0"/>
              <a:t>128</a:t>
            </a:fld>
            <a:endParaRPr lang="en-US"/>
          </a:p>
        </p:txBody>
      </p:sp>
    </p:spTree>
    <p:extLst>
      <p:ext uri="{BB962C8B-B14F-4D97-AF65-F5344CB8AC3E}">
        <p14:creationId xmlns:p14="http://schemas.microsoft.com/office/powerpoint/2010/main" val="86354433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تصمیمات زمان واقعی ناکامل</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400" dirty="0" smtClean="0"/>
              <a:t>هرس الفا- بتا نیز نیاز به جستجوی عمقی از درخت دارد. این عمق معمولا غیر عملی است.</a:t>
            </a:r>
          </a:p>
          <a:p>
            <a:pPr algn="r" rtl="1"/>
            <a:r>
              <a:rPr lang="fa-IR" sz="2400" dirty="0" smtClean="0"/>
              <a:t>جستجو باید با اعمال تابع ارزیابی مناسب در فضای حالت باید زودتر قطع شود.</a:t>
            </a:r>
          </a:p>
          <a:p>
            <a:pPr algn="r" rtl="1"/>
            <a:r>
              <a:rPr lang="fa-IR" sz="2400" dirty="0" smtClean="0"/>
              <a:t>برای این کار</a:t>
            </a:r>
          </a:p>
          <a:p>
            <a:pPr lvl="1" algn="r" rtl="1"/>
            <a:r>
              <a:rPr lang="fa-IR" sz="2200" dirty="0" smtClean="0"/>
              <a:t>تابع سودمندی </a:t>
            </a:r>
            <a:r>
              <a:rPr lang="en-US" sz="2200" dirty="0"/>
              <a:t>U</a:t>
            </a:r>
            <a:r>
              <a:rPr lang="en-US" sz="2200" dirty="0" smtClean="0"/>
              <a:t>tility</a:t>
            </a:r>
            <a:r>
              <a:rPr lang="fa-IR" sz="2200" dirty="0" smtClean="0"/>
              <a:t> را با تابع ارزیابی اکتشافی </a:t>
            </a:r>
            <a:r>
              <a:rPr lang="en-US" sz="2200" dirty="0" err="1" smtClean="0"/>
              <a:t>Eval</a:t>
            </a:r>
            <a:r>
              <a:rPr lang="fa-IR" sz="2200" dirty="0" smtClean="0"/>
              <a:t> که سودمندی یک موقعیت را تخمین می زند جانشین کنید.</a:t>
            </a:r>
          </a:p>
          <a:p>
            <a:pPr lvl="1" algn="r" rtl="1"/>
            <a:r>
              <a:rPr lang="fa-IR" sz="2200" dirty="0" smtClean="0"/>
              <a:t>ازمون پایان (</a:t>
            </a:r>
            <a:r>
              <a:rPr lang="en-US" sz="2200" dirty="0" smtClean="0"/>
              <a:t>Terminal Test</a:t>
            </a:r>
            <a:r>
              <a:rPr lang="fa-IR" sz="2200" dirty="0" smtClean="0"/>
              <a:t>) را با ازمون قطع (</a:t>
            </a:r>
            <a:r>
              <a:rPr lang="en-US" sz="2200" dirty="0" smtClean="0"/>
              <a:t>Cutoff Test</a:t>
            </a:r>
            <a:r>
              <a:rPr lang="fa-IR" sz="2200" dirty="0" smtClean="0"/>
              <a:t>)</a:t>
            </a:r>
            <a:r>
              <a:rPr lang="en-US" sz="2200" dirty="0" smtClean="0"/>
              <a:t> </a:t>
            </a:r>
            <a:r>
              <a:rPr lang="fa-IR" sz="2200" dirty="0" smtClean="0"/>
              <a:t> جانشین کنید.</a:t>
            </a:r>
            <a:endParaRPr lang="en-US" sz="2200" dirty="0"/>
          </a:p>
        </p:txBody>
      </p:sp>
      <p:sp>
        <p:nvSpPr>
          <p:cNvPr id="3" name="Slide Number Placeholder 2"/>
          <p:cNvSpPr>
            <a:spLocks noGrp="1"/>
          </p:cNvSpPr>
          <p:nvPr>
            <p:ph type="sldNum" sz="quarter" idx="12"/>
          </p:nvPr>
        </p:nvSpPr>
        <p:spPr/>
        <p:txBody>
          <a:bodyPr/>
          <a:lstStyle/>
          <a:p>
            <a:fld id="{46C42CB0-D3EE-410A-B21E-5092A3CB89D3}" type="slidenum">
              <a:rPr lang="en-US" smtClean="0"/>
              <a:t>129</a:t>
            </a:fld>
            <a:endParaRPr lang="en-US"/>
          </a:p>
        </p:txBody>
      </p:sp>
      <p:pic>
        <p:nvPicPr>
          <p:cNvPr id="4" name="Picture 3"/>
          <p:cNvPicPr>
            <a:picLocks noChangeAspect="1"/>
          </p:cNvPicPr>
          <p:nvPr/>
        </p:nvPicPr>
        <p:blipFill>
          <a:blip r:embed="rId3"/>
          <a:stretch>
            <a:fillRect/>
          </a:stretch>
        </p:blipFill>
        <p:spPr>
          <a:xfrm>
            <a:off x="2254819" y="5017037"/>
            <a:ext cx="8372475" cy="1552575"/>
          </a:xfrm>
          <a:prstGeom prst="rect">
            <a:avLst/>
          </a:prstGeom>
        </p:spPr>
      </p:pic>
    </p:spTree>
    <p:extLst>
      <p:ext uri="{BB962C8B-B14F-4D97-AF65-F5344CB8AC3E}">
        <p14:creationId xmlns:p14="http://schemas.microsoft.com/office/powerpoint/2010/main" val="4060425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برخی واژه های کلیدی</a:t>
            </a:r>
            <a:endParaRPr lang="en-US" dirty="0"/>
          </a:p>
        </p:txBody>
      </p:sp>
      <p:sp>
        <p:nvSpPr>
          <p:cNvPr id="3" name="Content Placeholder 2"/>
          <p:cNvSpPr>
            <a:spLocks noGrp="1"/>
          </p:cNvSpPr>
          <p:nvPr>
            <p:ph idx="1"/>
          </p:nvPr>
        </p:nvSpPr>
        <p:spPr/>
        <p:txBody>
          <a:bodyPr>
            <a:normAutofit/>
          </a:bodyPr>
          <a:lstStyle/>
          <a:p>
            <a:pPr algn="r" rtl="1"/>
            <a:r>
              <a:rPr lang="en-US" sz="2400" dirty="0" smtClean="0"/>
              <a:t>Search Tree- Generation- Expansion</a:t>
            </a:r>
          </a:p>
          <a:p>
            <a:pPr algn="r" rtl="1"/>
            <a:r>
              <a:rPr lang="en-US" sz="2400" dirty="0" smtClean="0"/>
              <a:t>Parent Node- Child Node- Leaf Node</a:t>
            </a:r>
          </a:p>
          <a:p>
            <a:pPr algn="r" rtl="1"/>
            <a:r>
              <a:rPr lang="en-US" sz="2400" dirty="0" smtClean="0"/>
              <a:t>Frontier = Open List</a:t>
            </a:r>
          </a:p>
          <a:p>
            <a:pPr algn="r" rtl="1"/>
            <a:r>
              <a:rPr lang="en-US" sz="2400" dirty="0" smtClean="0"/>
              <a:t>Repeated States- Loopy Paths- Redundant Paths</a:t>
            </a:r>
          </a:p>
          <a:p>
            <a:pPr algn="r" rtl="1"/>
            <a:r>
              <a:rPr lang="en-US" sz="2400" dirty="0" smtClean="0"/>
              <a:t>Explored Sets= Closed Sets</a:t>
            </a:r>
            <a:endParaRPr lang="en-US" sz="2400" dirty="0"/>
          </a:p>
        </p:txBody>
      </p:sp>
      <p:sp>
        <p:nvSpPr>
          <p:cNvPr id="4" name="Slide Number Placeholder 3"/>
          <p:cNvSpPr>
            <a:spLocks noGrp="1"/>
          </p:cNvSpPr>
          <p:nvPr>
            <p:ph type="sldNum" sz="quarter" idx="12"/>
          </p:nvPr>
        </p:nvSpPr>
        <p:spPr/>
        <p:txBody>
          <a:bodyPr/>
          <a:lstStyle/>
          <a:p>
            <a:fld id="{46C42CB0-D3EE-410A-B21E-5092A3CB89D3}" type="slidenum">
              <a:rPr lang="en-US" smtClean="0"/>
              <a:t>13</a:t>
            </a:fld>
            <a:endParaRPr lang="en-US"/>
          </a:p>
        </p:txBody>
      </p:sp>
    </p:spTree>
    <p:extLst>
      <p:ext uri="{BB962C8B-B14F-4D97-AF65-F5344CB8AC3E}">
        <p14:creationId xmlns:p14="http://schemas.microsoft.com/office/powerpoint/2010/main" val="386241145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تابع ارزیابی</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400" dirty="0" smtClean="0"/>
              <a:t>تابع ارزیابی در واقع تخمین شانس برد یک حالت در درخت بازی است. </a:t>
            </a:r>
          </a:p>
          <a:p>
            <a:pPr algn="r" rtl="1"/>
            <a:r>
              <a:rPr lang="fa-IR" sz="2400" dirty="0" smtClean="0"/>
              <a:t>اولا تابع ارزیابی باید حالتهای نهایی (</a:t>
            </a:r>
            <a:r>
              <a:rPr lang="en-US" sz="2400" dirty="0" smtClean="0"/>
              <a:t>terminal</a:t>
            </a:r>
            <a:r>
              <a:rPr lang="fa-IR" sz="2400" dirty="0" smtClean="0"/>
              <a:t>) را مانند روش تابع سودمندی مرتب کند.</a:t>
            </a:r>
          </a:p>
          <a:p>
            <a:pPr algn="r" rtl="1"/>
            <a:r>
              <a:rPr lang="fa-IR" sz="2400" dirty="0" smtClean="0"/>
              <a:t>دوما محاسبات نباید زیاد طول بکشد.</a:t>
            </a:r>
          </a:p>
          <a:p>
            <a:pPr algn="r" rtl="1"/>
            <a:r>
              <a:rPr lang="fa-IR" sz="2400" dirty="0" smtClean="0"/>
              <a:t>ثالثا برای حالت های غیر نهایی تابع ارزیابی باید بطور قوی این حالتها را با شانس برنده شدن واقعی مربوط کند.</a:t>
            </a:r>
          </a:p>
          <a:p>
            <a:pPr algn="r" rtl="1"/>
            <a:r>
              <a:rPr lang="fa-IR" sz="2400" dirty="0" smtClean="0"/>
              <a:t>بیشتر توابع ارزیابی با محاسبه ویژگی های گوناگون حالتها کار می کنند.</a:t>
            </a:r>
          </a:p>
          <a:p>
            <a:pPr algn="r" rtl="1"/>
            <a:r>
              <a:rPr lang="fa-IR" sz="2400" dirty="0" smtClean="0"/>
              <a:t>توابع ارزیابی توزیع های عددی جداگانه ای برای ویژگی های مختلف در نظر گرفته و برای بدست اوردن مقدار نهایی انها را با هم ترکیب می کنند.</a:t>
            </a:r>
            <a:endParaRPr lang="en-US" sz="2000" dirty="0"/>
          </a:p>
        </p:txBody>
      </p:sp>
      <p:sp>
        <p:nvSpPr>
          <p:cNvPr id="3" name="Slide Number Placeholder 2"/>
          <p:cNvSpPr>
            <a:spLocks noGrp="1"/>
          </p:cNvSpPr>
          <p:nvPr>
            <p:ph type="sldNum" sz="quarter" idx="12"/>
          </p:nvPr>
        </p:nvSpPr>
        <p:spPr/>
        <p:txBody>
          <a:bodyPr/>
          <a:lstStyle/>
          <a:p>
            <a:fld id="{46C42CB0-D3EE-410A-B21E-5092A3CB89D3}" type="slidenum">
              <a:rPr lang="en-US" smtClean="0"/>
              <a:t>130</a:t>
            </a:fld>
            <a:endParaRPr lang="en-US"/>
          </a:p>
        </p:txBody>
      </p:sp>
      <p:pic>
        <p:nvPicPr>
          <p:cNvPr id="6" name="Picture 5"/>
          <p:cNvPicPr>
            <a:picLocks noChangeAspect="1"/>
          </p:cNvPicPr>
          <p:nvPr/>
        </p:nvPicPr>
        <p:blipFill>
          <a:blip r:embed="rId3"/>
          <a:stretch>
            <a:fillRect/>
          </a:stretch>
        </p:blipFill>
        <p:spPr>
          <a:xfrm>
            <a:off x="2323202" y="5798087"/>
            <a:ext cx="6648450" cy="771525"/>
          </a:xfrm>
          <a:prstGeom prst="rect">
            <a:avLst/>
          </a:prstGeom>
        </p:spPr>
      </p:pic>
    </p:spTree>
    <p:extLst>
      <p:ext uri="{BB962C8B-B14F-4D97-AF65-F5344CB8AC3E}">
        <p14:creationId xmlns:p14="http://schemas.microsoft.com/office/powerpoint/2010/main" val="365530517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تابع ارزیابی</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131</a:t>
            </a:fld>
            <a:endParaRPr lang="en-US"/>
          </a:p>
        </p:txBody>
      </p:sp>
      <p:pic>
        <p:nvPicPr>
          <p:cNvPr id="7" name="Picture 6"/>
          <p:cNvPicPr>
            <a:picLocks noChangeAspect="1"/>
          </p:cNvPicPr>
          <p:nvPr/>
        </p:nvPicPr>
        <p:blipFill>
          <a:blip r:embed="rId3"/>
          <a:stretch>
            <a:fillRect/>
          </a:stretch>
        </p:blipFill>
        <p:spPr>
          <a:xfrm>
            <a:off x="2346385" y="1427048"/>
            <a:ext cx="8504297" cy="5086846"/>
          </a:xfrm>
          <a:prstGeom prst="rect">
            <a:avLst/>
          </a:prstGeom>
        </p:spPr>
      </p:pic>
    </p:spTree>
    <p:extLst>
      <p:ext uri="{BB962C8B-B14F-4D97-AF65-F5344CB8AC3E}">
        <p14:creationId xmlns:p14="http://schemas.microsoft.com/office/powerpoint/2010/main" val="153555424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تابع ارزیابی</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400" dirty="0" smtClean="0"/>
              <a:t>این نوع ارزیابی مستلزم این است که ویژگیها را جدا از دیگر در نظر بگیریم.</a:t>
            </a:r>
          </a:p>
          <a:p>
            <a:pPr algn="r" rtl="1"/>
            <a:r>
              <a:rPr lang="fa-IR" sz="2400" dirty="0" smtClean="0"/>
              <a:t>ممکن است از ترکیبات غیرخطی برای ویژگی ها استفاده شود</a:t>
            </a:r>
            <a:endParaRPr lang="en-US" sz="2000" dirty="0"/>
          </a:p>
        </p:txBody>
      </p:sp>
      <p:sp>
        <p:nvSpPr>
          <p:cNvPr id="3" name="Slide Number Placeholder 2"/>
          <p:cNvSpPr>
            <a:spLocks noGrp="1"/>
          </p:cNvSpPr>
          <p:nvPr>
            <p:ph type="sldNum" sz="quarter" idx="12"/>
          </p:nvPr>
        </p:nvSpPr>
        <p:spPr/>
        <p:txBody>
          <a:bodyPr/>
          <a:lstStyle/>
          <a:p>
            <a:fld id="{46C42CB0-D3EE-410A-B21E-5092A3CB89D3}" type="slidenum">
              <a:rPr lang="en-US" smtClean="0"/>
              <a:t>132</a:t>
            </a:fld>
            <a:endParaRPr lang="en-US"/>
          </a:p>
        </p:txBody>
      </p:sp>
    </p:spTree>
    <p:extLst>
      <p:ext uri="{BB962C8B-B14F-4D97-AF65-F5344CB8AC3E}">
        <p14:creationId xmlns:p14="http://schemas.microsoft.com/office/powerpoint/2010/main" val="9601657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قطع جستجو</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400" dirty="0" smtClean="0"/>
              <a:t>جایگزین کردن دو خط مربوط به تست نهایی در الگوریتم با خط زیر</a:t>
            </a:r>
          </a:p>
          <a:p>
            <a:pPr algn="r" rtl="1"/>
            <a:endParaRPr lang="fa-IR" sz="2400" dirty="0"/>
          </a:p>
          <a:p>
            <a:pPr algn="r" rtl="1"/>
            <a:r>
              <a:rPr lang="fa-IR" sz="2400" dirty="0" smtClean="0"/>
              <a:t>یکی از روشهای ساده برای کنترل مقدار جستجو تعیین عمق ثابت است.</a:t>
            </a:r>
          </a:p>
          <a:p>
            <a:pPr algn="r" rtl="1"/>
            <a:r>
              <a:rPr lang="fa-IR" sz="2400" dirty="0" smtClean="0"/>
              <a:t>روش قوی تر استفاده از تعمیق تکراری است.</a:t>
            </a:r>
          </a:p>
          <a:p>
            <a:pPr algn="r" rtl="1"/>
            <a:r>
              <a:rPr lang="fa-IR" sz="2400" dirty="0" smtClean="0"/>
              <a:t>این روشهای ساده با توجه به خاصیت تخمینی بودن تابع ارزیابی ممکن است دچارخطا شوند.</a:t>
            </a:r>
          </a:p>
          <a:p>
            <a:pPr algn="r" rtl="1"/>
            <a:r>
              <a:rPr lang="fa-IR" sz="2400" dirty="0" smtClean="0"/>
              <a:t>تایع ارزیابی فقط باید به موقعیت هایی اعمال شود که ساکن هستند یعنی نوسانات چندانی را در اینده نزدیک در مقدارشان نشان نخواهند داد.</a:t>
            </a:r>
          </a:p>
          <a:p>
            <a:pPr algn="r" rtl="1"/>
            <a:r>
              <a:rPr lang="fa-IR" sz="2400" dirty="0" smtClean="0"/>
              <a:t>حالتهای غیرساکن باید توسعه داده شود تا زمانی که به حالتهای ساکن برسیم (جستجوی ساکن) </a:t>
            </a:r>
            <a:endParaRPr lang="en-US" sz="2400" dirty="0"/>
          </a:p>
        </p:txBody>
      </p:sp>
      <p:sp>
        <p:nvSpPr>
          <p:cNvPr id="3" name="Slide Number Placeholder 2"/>
          <p:cNvSpPr>
            <a:spLocks noGrp="1"/>
          </p:cNvSpPr>
          <p:nvPr>
            <p:ph type="sldNum" sz="quarter" idx="12"/>
          </p:nvPr>
        </p:nvSpPr>
        <p:spPr/>
        <p:txBody>
          <a:bodyPr/>
          <a:lstStyle/>
          <a:p>
            <a:fld id="{46C42CB0-D3EE-410A-B21E-5092A3CB89D3}" type="slidenum">
              <a:rPr lang="en-US" smtClean="0"/>
              <a:t>133</a:t>
            </a:fld>
            <a:endParaRPr lang="en-US"/>
          </a:p>
        </p:txBody>
      </p:sp>
      <p:pic>
        <p:nvPicPr>
          <p:cNvPr id="4" name="Picture 3"/>
          <p:cNvPicPr>
            <a:picLocks noChangeAspect="1"/>
          </p:cNvPicPr>
          <p:nvPr/>
        </p:nvPicPr>
        <p:blipFill>
          <a:blip r:embed="rId3"/>
          <a:stretch>
            <a:fillRect/>
          </a:stretch>
        </p:blipFill>
        <p:spPr>
          <a:xfrm>
            <a:off x="3089694" y="2672122"/>
            <a:ext cx="5943600" cy="409575"/>
          </a:xfrm>
          <a:prstGeom prst="rect">
            <a:avLst/>
          </a:prstGeom>
        </p:spPr>
      </p:pic>
    </p:spTree>
    <p:extLst>
      <p:ext uri="{BB962C8B-B14F-4D97-AF65-F5344CB8AC3E}">
        <p14:creationId xmlns:p14="http://schemas.microsoft.com/office/powerpoint/2010/main" val="46116958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قطع جستجو</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400" dirty="0" smtClean="0"/>
              <a:t>مشکل دیگر اثر افق است که زمانی رخ می دهد که حرکت حریف منجر به ضربه جبران ناپذیری خواهد شد.</a:t>
            </a:r>
          </a:p>
          <a:p>
            <a:pPr algn="r" rtl="1"/>
            <a:r>
              <a:rPr lang="fa-IR" sz="2400" dirty="0" smtClean="0"/>
              <a:t>برای مثال در بازی شطرنج رسیدن پیاده به سمت مقابل و تبدیل ان به وزیر </a:t>
            </a:r>
          </a:p>
          <a:p>
            <a:pPr algn="r" rtl="1"/>
            <a:r>
              <a:rPr lang="fa-IR" sz="2400" dirty="0" smtClean="0"/>
              <a:t>این حالت فقط با بکار گیری حرکت هایی بطور موقت به تاخیر بافتد.</a:t>
            </a:r>
            <a:endParaRPr lang="en-US" sz="2400" dirty="0"/>
          </a:p>
        </p:txBody>
      </p:sp>
      <p:sp>
        <p:nvSpPr>
          <p:cNvPr id="3" name="Slide Number Placeholder 2"/>
          <p:cNvSpPr>
            <a:spLocks noGrp="1"/>
          </p:cNvSpPr>
          <p:nvPr>
            <p:ph type="sldNum" sz="quarter" idx="12"/>
          </p:nvPr>
        </p:nvSpPr>
        <p:spPr/>
        <p:txBody>
          <a:bodyPr/>
          <a:lstStyle/>
          <a:p>
            <a:fld id="{46C42CB0-D3EE-410A-B21E-5092A3CB89D3}" type="slidenum">
              <a:rPr lang="en-US" smtClean="0"/>
              <a:t>134</a:t>
            </a:fld>
            <a:endParaRPr lang="en-US"/>
          </a:p>
        </p:txBody>
      </p:sp>
      <p:pic>
        <p:nvPicPr>
          <p:cNvPr id="6" name="Picture 5"/>
          <p:cNvPicPr>
            <a:picLocks noChangeAspect="1"/>
          </p:cNvPicPr>
          <p:nvPr/>
        </p:nvPicPr>
        <p:blipFill>
          <a:blip r:embed="rId3"/>
          <a:stretch>
            <a:fillRect/>
          </a:stretch>
        </p:blipFill>
        <p:spPr>
          <a:xfrm>
            <a:off x="1621766" y="3549740"/>
            <a:ext cx="3012595" cy="3019872"/>
          </a:xfrm>
          <a:prstGeom prst="rect">
            <a:avLst/>
          </a:prstGeom>
        </p:spPr>
      </p:pic>
    </p:spTree>
    <p:extLst>
      <p:ext uri="{BB962C8B-B14F-4D97-AF65-F5344CB8AC3E}">
        <p14:creationId xmlns:p14="http://schemas.microsoft.com/office/powerpoint/2010/main" val="201719541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هرس رو به جلو</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400" dirty="0" smtClean="0"/>
              <a:t>در هرس رو به جلو برخی از حرکات بعدی ممکن را از همان ابتدا حذف می کنیم یعنی بدون مقایسه با مقادیر زیر درخت این عمل صورت می گیرد.</a:t>
            </a:r>
          </a:p>
          <a:p>
            <a:pPr algn="r" rtl="1"/>
            <a:r>
              <a:rPr lang="fa-IR" sz="2400" dirty="0" smtClean="0"/>
              <a:t>معمولا عامل انسانی این عمل را برای کاهش فضای حالت در بازی انجام میدهد ولی ممکن است به اشتباه زیرشاخه ای هری شود که در ان حرکت بهینه وجود داشته است.</a:t>
            </a:r>
          </a:p>
          <a:p>
            <a:pPr algn="r" rtl="1"/>
            <a:endParaRPr lang="en-US" sz="2400" dirty="0"/>
          </a:p>
        </p:txBody>
      </p:sp>
      <p:sp>
        <p:nvSpPr>
          <p:cNvPr id="3" name="Slide Number Placeholder 2"/>
          <p:cNvSpPr>
            <a:spLocks noGrp="1"/>
          </p:cNvSpPr>
          <p:nvPr>
            <p:ph type="sldNum" sz="quarter" idx="12"/>
          </p:nvPr>
        </p:nvSpPr>
        <p:spPr/>
        <p:txBody>
          <a:bodyPr/>
          <a:lstStyle/>
          <a:p>
            <a:fld id="{46C42CB0-D3EE-410A-B21E-5092A3CB89D3}" type="slidenum">
              <a:rPr lang="en-US" smtClean="0"/>
              <a:t>135</a:t>
            </a:fld>
            <a:endParaRPr lang="en-US"/>
          </a:p>
        </p:txBody>
      </p:sp>
    </p:spTree>
    <p:extLst>
      <p:ext uri="{BB962C8B-B14F-4D97-AF65-F5344CB8AC3E}">
        <p14:creationId xmlns:p14="http://schemas.microsoft.com/office/powerpoint/2010/main" val="36878141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بازیهای تصادفی	</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400" dirty="0" smtClean="0"/>
              <a:t>دو تغببر نسبت به روش پایه </a:t>
            </a:r>
            <a:r>
              <a:rPr lang="en-US" sz="2400" dirty="0" err="1" smtClean="0"/>
              <a:t>minimax</a:t>
            </a:r>
            <a:endParaRPr lang="en-US" sz="2400" dirty="0" smtClean="0"/>
          </a:p>
          <a:p>
            <a:pPr lvl="1" algn="r" rtl="1"/>
            <a:r>
              <a:rPr lang="fa-IR" sz="2200" dirty="0" smtClean="0"/>
              <a:t>اضافه شدن سطح جدید حاوی گره های شانس</a:t>
            </a:r>
          </a:p>
          <a:p>
            <a:pPr lvl="1" algn="r" rtl="1"/>
            <a:r>
              <a:rPr lang="fa-IR" sz="2200" dirty="0" smtClean="0"/>
              <a:t>امتیاز دهی به روش زیر</a:t>
            </a:r>
            <a:endParaRPr lang="en-US" sz="2200" dirty="0"/>
          </a:p>
        </p:txBody>
      </p:sp>
      <p:sp>
        <p:nvSpPr>
          <p:cNvPr id="3" name="Slide Number Placeholder 2"/>
          <p:cNvSpPr>
            <a:spLocks noGrp="1"/>
          </p:cNvSpPr>
          <p:nvPr>
            <p:ph type="sldNum" sz="quarter" idx="12"/>
          </p:nvPr>
        </p:nvSpPr>
        <p:spPr/>
        <p:txBody>
          <a:bodyPr/>
          <a:lstStyle/>
          <a:p>
            <a:fld id="{46C42CB0-D3EE-410A-B21E-5092A3CB89D3}" type="slidenum">
              <a:rPr lang="en-US" smtClean="0"/>
              <a:t>136</a:t>
            </a:fld>
            <a:endParaRPr lang="en-US"/>
          </a:p>
        </p:txBody>
      </p:sp>
      <p:pic>
        <p:nvPicPr>
          <p:cNvPr id="4" name="Picture 3"/>
          <p:cNvPicPr>
            <a:picLocks noChangeAspect="1"/>
          </p:cNvPicPr>
          <p:nvPr/>
        </p:nvPicPr>
        <p:blipFill>
          <a:blip r:embed="rId3"/>
          <a:stretch>
            <a:fillRect/>
          </a:stretch>
        </p:blipFill>
        <p:spPr>
          <a:xfrm>
            <a:off x="2319157" y="3711604"/>
            <a:ext cx="8105775" cy="1781175"/>
          </a:xfrm>
          <a:prstGeom prst="rect">
            <a:avLst/>
          </a:prstGeom>
        </p:spPr>
      </p:pic>
    </p:spTree>
    <p:extLst>
      <p:ext uri="{BB962C8B-B14F-4D97-AF65-F5344CB8AC3E}">
        <p14:creationId xmlns:p14="http://schemas.microsoft.com/office/powerpoint/2010/main" val="37967142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بازیهای تصادفی	</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400" dirty="0" smtClean="0"/>
              <a:t>مرتبه زمانی الگوریتم بالا </a:t>
            </a:r>
            <a:r>
              <a:rPr lang="en-US" sz="2400" dirty="0" smtClean="0"/>
              <a:t>O(</a:t>
            </a:r>
            <a:r>
              <a:rPr lang="en-US" sz="2400" dirty="0" err="1" smtClean="0"/>
              <a:t>b</a:t>
            </a:r>
            <a:r>
              <a:rPr lang="en-US" sz="2400" baseline="30000" dirty="0" err="1" smtClean="0"/>
              <a:t>m</a:t>
            </a:r>
            <a:r>
              <a:rPr lang="en-US" sz="2400" dirty="0" err="1" smtClean="0"/>
              <a:t>n</a:t>
            </a:r>
            <a:r>
              <a:rPr lang="en-US" sz="2400" baseline="30000" dirty="0" err="1" smtClean="0"/>
              <a:t>m</a:t>
            </a:r>
            <a:r>
              <a:rPr lang="en-US" sz="2400" dirty="0" smtClean="0"/>
              <a:t>)</a:t>
            </a:r>
            <a:r>
              <a:rPr lang="fa-IR" sz="2400" dirty="0" smtClean="0"/>
              <a:t> است که در ان</a:t>
            </a:r>
          </a:p>
          <a:p>
            <a:pPr lvl="1" algn="r" rtl="1"/>
            <a:r>
              <a:rPr lang="en-US" sz="2200" dirty="0" smtClean="0"/>
              <a:t>b</a:t>
            </a:r>
            <a:r>
              <a:rPr lang="fa-IR" sz="2200" dirty="0" smtClean="0"/>
              <a:t> متوسط تعداد حرکت های مجاز بعدی</a:t>
            </a:r>
          </a:p>
          <a:p>
            <a:pPr lvl="1" algn="r" rtl="1"/>
            <a:r>
              <a:rPr lang="en-US" sz="2200" dirty="0" smtClean="0"/>
              <a:t>m</a:t>
            </a:r>
            <a:r>
              <a:rPr lang="fa-IR" sz="2200" dirty="0" smtClean="0"/>
              <a:t> عمق حداکثر جستجو</a:t>
            </a:r>
          </a:p>
          <a:p>
            <a:pPr lvl="1" algn="r" rtl="1"/>
            <a:r>
              <a:rPr lang="en-US" sz="2200" dirty="0" smtClean="0"/>
              <a:t>n</a:t>
            </a:r>
            <a:r>
              <a:rPr lang="fa-IR" sz="2200" dirty="0" smtClean="0"/>
              <a:t> تعداد حالتهای ممکن عامل تصادفی در بازی</a:t>
            </a:r>
          </a:p>
          <a:p>
            <a:pPr algn="r" rtl="1"/>
            <a:endParaRPr lang="en-US" sz="2200" dirty="0"/>
          </a:p>
        </p:txBody>
      </p:sp>
      <p:sp>
        <p:nvSpPr>
          <p:cNvPr id="3" name="Slide Number Placeholder 2"/>
          <p:cNvSpPr>
            <a:spLocks noGrp="1"/>
          </p:cNvSpPr>
          <p:nvPr>
            <p:ph type="sldNum" sz="quarter" idx="12"/>
          </p:nvPr>
        </p:nvSpPr>
        <p:spPr/>
        <p:txBody>
          <a:bodyPr/>
          <a:lstStyle/>
          <a:p>
            <a:fld id="{46C42CB0-D3EE-410A-B21E-5092A3CB89D3}" type="slidenum">
              <a:rPr lang="en-US" smtClean="0"/>
              <a:t>137</a:t>
            </a:fld>
            <a:endParaRPr lang="en-US"/>
          </a:p>
        </p:txBody>
      </p:sp>
    </p:spTree>
    <p:extLst>
      <p:ext uri="{BB962C8B-B14F-4D97-AF65-F5344CB8AC3E}">
        <p14:creationId xmlns:p14="http://schemas.microsoft.com/office/powerpoint/2010/main" val="365091993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بازیهای تصادفی	</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138</a:t>
            </a:fld>
            <a:endParaRPr lang="en-US"/>
          </a:p>
        </p:txBody>
      </p:sp>
      <p:pic>
        <p:nvPicPr>
          <p:cNvPr id="7" name="Picture 6"/>
          <p:cNvPicPr>
            <a:picLocks noChangeAspect="1"/>
          </p:cNvPicPr>
          <p:nvPr/>
        </p:nvPicPr>
        <p:blipFill>
          <a:blip r:embed="rId3"/>
          <a:stretch>
            <a:fillRect/>
          </a:stretch>
        </p:blipFill>
        <p:spPr>
          <a:xfrm>
            <a:off x="2186707" y="1328468"/>
            <a:ext cx="6975954" cy="5394976"/>
          </a:xfrm>
          <a:prstGeom prst="rect">
            <a:avLst/>
          </a:prstGeom>
        </p:spPr>
      </p:pic>
    </p:spTree>
    <p:extLst>
      <p:ext uri="{BB962C8B-B14F-4D97-AF65-F5344CB8AC3E}">
        <p14:creationId xmlns:p14="http://schemas.microsoft.com/office/powerpoint/2010/main" val="268768364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بازیهای تصادفی	</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139</a:t>
            </a:fld>
            <a:endParaRPr lang="en-US"/>
          </a:p>
        </p:txBody>
      </p:sp>
      <p:pic>
        <p:nvPicPr>
          <p:cNvPr id="6" name="Picture 5"/>
          <p:cNvPicPr>
            <a:picLocks noChangeAspect="1"/>
          </p:cNvPicPr>
          <p:nvPr/>
        </p:nvPicPr>
        <p:blipFill>
          <a:blip r:embed="rId3"/>
          <a:stretch>
            <a:fillRect/>
          </a:stretch>
        </p:blipFill>
        <p:spPr>
          <a:xfrm>
            <a:off x="1768594" y="1430918"/>
            <a:ext cx="7927497" cy="5262364"/>
          </a:xfrm>
          <a:prstGeom prst="rect">
            <a:avLst/>
          </a:prstGeom>
        </p:spPr>
      </p:pic>
    </p:spTree>
    <p:extLst>
      <p:ext uri="{BB962C8B-B14F-4D97-AF65-F5344CB8AC3E}">
        <p14:creationId xmlns:p14="http://schemas.microsoft.com/office/powerpoint/2010/main" val="4086453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مسئله چهارخانه های مربع مستطیلی</a:t>
            </a:r>
            <a:endParaRPr lang="en-US" dirty="0"/>
          </a:p>
        </p:txBody>
      </p:sp>
      <p:pic>
        <p:nvPicPr>
          <p:cNvPr id="6" name="Picture 5"/>
          <p:cNvPicPr>
            <a:picLocks noChangeAspect="1"/>
          </p:cNvPicPr>
          <p:nvPr/>
        </p:nvPicPr>
        <p:blipFill>
          <a:blip r:embed="rId3"/>
          <a:stretch>
            <a:fillRect/>
          </a:stretch>
        </p:blipFill>
        <p:spPr>
          <a:xfrm>
            <a:off x="2179637" y="1669473"/>
            <a:ext cx="9324975" cy="4724400"/>
          </a:xfrm>
          <a:prstGeom prst="rect">
            <a:avLst/>
          </a:prstGeom>
        </p:spPr>
      </p:pic>
      <p:sp>
        <p:nvSpPr>
          <p:cNvPr id="3" name="Slide Number Placeholder 2"/>
          <p:cNvSpPr>
            <a:spLocks noGrp="1"/>
          </p:cNvSpPr>
          <p:nvPr>
            <p:ph type="sldNum" sz="quarter" idx="12"/>
          </p:nvPr>
        </p:nvSpPr>
        <p:spPr/>
        <p:txBody>
          <a:bodyPr/>
          <a:lstStyle/>
          <a:p>
            <a:fld id="{46C42CB0-D3EE-410A-B21E-5092A3CB89D3}" type="slidenum">
              <a:rPr lang="en-US" smtClean="0"/>
              <a:t>14</a:t>
            </a:fld>
            <a:endParaRPr lang="en-US"/>
          </a:p>
        </p:txBody>
      </p:sp>
    </p:spTree>
    <p:extLst>
      <p:ext uri="{BB962C8B-B14F-4D97-AF65-F5344CB8AC3E}">
        <p14:creationId xmlns:p14="http://schemas.microsoft.com/office/powerpoint/2010/main" val="302272433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توابع ارزیابی در بازیهای حاوی شانس	</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140</a:t>
            </a:fld>
            <a:endParaRPr lang="en-US"/>
          </a:p>
        </p:txBody>
      </p:sp>
      <p:pic>
        <p:nvPicPr>
          <p:cNvPr id="4" name="Picture 3"/>
          <p:cNvPicPr>
            <a:picLocks noChangeAspect="1"/>
          </p:cNvPicPr>
          <p:nvPr/>
        </p:nvPicPr>
        <p:blipFill>
          <a:blip r:embed="rId3"/>
          <a:stretch>
            <a:fillRect/>
          </a:stretch>
        </p:blipFill>
        <p:spPr>
          <a:xfrm>
            <a:off x="2442532" y="1641176"/>
            <a:ext cx="8220581" cy="4311050"/>
          </a:xfrm>
          <a:prstGeom prst="rect">
            <a:avLst/>
          </a:prstGeom>
        </p:spPr>
      </p:pic>
    </p:spTree>
    <p:extLst>
      <p:ext uri="{BB962C8B-B14F-4D97-AF65-F5344CB8AC3E}">
        <p14:creationId xmlns:p14="http://schemas.microsoft.com/office/powerpoint/2010/main" val="103723387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بازیهای قابل مشاهده جزئی</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en-US" sz="2400" dirty="0" err="1" smtClean="0"/>
              <a:t>Kriegspiel</a:t>
            </a:r>
            <a:r>
              <a:rPr lang="fa-IR" sz="2400" dirty="0" smtClean="0"/>
              <a:t>: بازی شطرنج قابل مشاهده جزئی</a:t>
            </a:r>
          </a:p>
          <a:p>
            <a:pPr lvl="1" algn="r" rtl="1"/>
            <a:r>
              <a:rPr lang="fa-IR" sz="2000" dirty="0" smtClean="0"/>
              <a:t>سفید و سیاه هرکدام فقط بخشی از صفحه را می بینند که مهره های انها در ان قرار دارد</a:t>
            </a:r>
          </a:p>
          <a:p>
            <a:pPr lvl="1" algn="r" rtl="1"/>
            <a:r>
              <a:rPr lang="fa-IR" sz="2000" dirty="0" smtClean="0"/>
              <a:t>یک داور که همه را می بیند بازی را قضاوت می کند</a:t>
            </a:r>
          </a:p>
          <a:p>
            <a:pPr lvl="1" algn="r" rtl="1"/>
            <a:r>
              <a:rPr lang="fa-IR" sz="2000" dirty="0" smtClean="0"/>
              <a:t>سفید حرکتی را به داور ارائه می دهد که ممکن است قانونی باشد اگر سیاه وجود نداشته باشد</a:t>
            </a:r>
          </a:p>
          <a:p>
            <a:pPr lvl="1" algn="r" rtl="1"/>
            <a:r>
              <a:rPr lang="fa-IR" sz="2000" dirty="0" smtClean="0"/>
              <a:t>اگر حرکت غیر مجاز باشد داور به ان اطلاع می دهد</a:t>
            </a:r>
          </a:p>
          <a:p>
            <a:pPr lvl="1" algn="r" rtl="1"/>
            <a:r>
              <a:rPr lang="fa-IR" sz="2000" dirty="0" smtClean="0"/>
              <a:t>سفید هر دفعه حرکاتی را پیشنهاد می دهد تا زمانی که حرکت قانونی باشد با این کار در مورد موقعیت سیاه یاد می گیرد</a:t>
            </a:r>
          </a:p>
          <a:p>
            <a:pPr algn="r" rtl="1"/>
            <a:r>
              <a:rPr lang="fa-IR" sz="2200" dirty="0" smtClean="0"/>
              <a:t>این نوع حرکات یاداور حالت های باور است که قبلا مطرح شد</a:t>
            </a:r>
          </a:p>
          <a:p>
            <a:pPr algn="r" rtl="1"/>
            <a:r>
              <a:rPr lang="fa-IR" sz="2200" dirty="0" smtClean="0"/>
              <a:t>حالت برد این است که برای هر توالی ادراک ممکن، هر حالت صفحه در حالت باور جاری بدون توجه به حرکت حریف به مات شدن ان ختم شود </a:t>
            </a:r>
            <a:endParaRPr lang="en-US" sz="2200" dirty="0"/>
          </a:p>
        </p:txBody>
      </p:sp>
      <p:sp>
        <p:nvSpPr>
          <p:cNvPr id="3" name="Slide Number Placeholder 2"/>
          <p:cNvSpPr>
            <a:spLocks noGrp="1"/>
          </p:cNvSpPr>
          <p:nvPr>
            <p:ph type="sldNum" sz="quarter" idx="12"/>
          </p:nvPr>
        </p:nvSpPr>
        <p:spPr/>
        <p:txBody>
          <a:bodyPr/>
          <a:lstStyle/>
          <a:p>
            <a:fld id="{46C42CB0-D3EE-410A-B21E-5092A3CB89D3}" type="slidenum">
              <a:rPr lang="en-US" smtClean="0"/>
              <a:t>141</a:t>
            </a:fld>
            <a:endParaRPr lang="en-US"/>
          </a:p>
        </p:txBody>
      </p:sp>
    </p:spTree>
    <p:extLst>
      <p:ext uri="{BB962C8B-B14F-4D97-AF65-F5344CB8AC3E}">
        <p14:creationId xmlns:p14="http://schemas.microsoft.com/office/powerpoint/2010/main" val="369486062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6C42CB0-D3EE-410A-B21E-5092A3CB89D3}" type="slidenum">
              <a:rPr lang="en-US" smtClean="0"/>
              <a:t>142</a:t>
            </a:fld>
            <a:endParaRPr lang="en-US"/>
          </a:p>
        </p:txBody>
      </p:sp>
      <p:pic>
        <p:nvPicPr>
          <p:cNvPr id="6" name="Picture 5"/>
          <p:cNvPicPr>
            <a:picLocks noChangeAspect="1"/>
          </p:cNvPicPr>
          <p:nvPr/>
        </p:nvPicPr>
        <p:blipFill>
          <a:blip r:embed="rId3"/>
          <a:stretch>
            <a:fillRect/>
          </a:stretch>
        </p:blipFill>
        <p:spPr>
          <a:xfrm>
            <a:off x="2824162" y="561975"/>
            <a:ext cx="6543675" cy="5734050"/>
          </a:xfrm>
          <a:prstGeom prst="rect">
            <a:avLst/>
          </a:prstGeom>
        </p:spPr>
      </p:pic>
    </p:spTree>
    <p:extLst>
      <p:ext uri="{BB962C8B-B14F-4D97-AF65-F5344CB8AC3E}">
        <p14:creationId xmlns:p14="http://schemas.microsoft.com/office/powerpoint/2010/main" val="170362335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rtl="1"/>
            <a:r>
              <a:rPr lang="fa-IR" dirty="0" smtClean="0"/>
              <a:t>فصل ششم: مسائل ارضای محدودیت</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143</a:t>
            </a:fld>
            <a:endParaRPr lang="en-US"/>
          </a:p>
        </p:txBody>
      </p:sp>
    </p:spTree>
    <p:extLst>
      <p:ext uri="{BB962C8B-B14F-4D97-AF65-F5344CB8AC3E}">
        <p14:creationId xmlns:p14="http://schemas.microsoft.com/office/powerpoint/2010/main" val="134030428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مسائل ارضای محدودیت</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400" dirty="0" smtClean="0"/>
              <a:t>مسائل ارضای محدودیت (</a:t>
            </a:r>
            <a:r>
              <a:rPr lang="en-US" sz="2400" dirty="0" smtClean="0"/>
              <a:t>CSP</a:t>
            </a:r>
            <a:r>
              <a:rPr lang="fa-IR" sz="2400" dirty="0" smtClean="0"/>
              <a:t>) بصورت مجوعه متغیرهای </a:t>
            </a:r>
            <a:r>
              <a:rPr lang="en-US" sz="2400" dirty="0" smtClean="0"/>
              <a:t>X</a:t>
            </a:r>
            <a:r>
              <a:rPr lang="en-US" sz="2400" baseline="-25000" dirty="0" smtClean="0"/>
              <a:t>1</a:t>
            </a:r>
            <a:r>
              <a:rPr lang="en-US" sz="2400" dirty="0" smtClean="0"/>
              <a:t>,X</a:t>
            </a:r>
            <a:r>
              <a:rPr lang="en-US" sz="2400" baseline="-25000" dirty="0" smtClean="0"/>
              <a:t>2</a:t>
            </a:r>
            <a:r>
              <a:rPr lang="en-US" sz="2400" dirty="0" smtClean="0"/>
              <a:t>,…,</a:t>
            </a:r>
            <a:r>
              <a:rPr lang="en-US" sz="2400" dirty="0" err="1" smtClean="0"/>
              <a:t>X</a:t>
            </a:r>
            <a:r>
              <a:rPr lang="en-US" sz="2400" baseline="-25000" dirty="0" err="1" smtClean="0"/>
              <a:t>n</a:t>
            </a:r>
            <a:r>
              <a:rPr lang="fa-IR" sz="2400" baseline="-25000" dirty="0" smtClean="0"/>
              <a:t> </a:t>
            </a:r>
            <a:r>
              <a:rPr lang="fa-IR" sz="2400" dirty="0" smtClean="0"/>
              <a:t>و مجموعه محدودیت های </a:t>
            </a:r>
            <a:r>
              <a:rPr lang="en-US" sz="2400" dirty="0" smtClean="0"/>
              <a:t>C</a:t>
            </a:r>
            <a:r>
              <a:rPr lang="en-US" sz="2400" baseline="-25000" dirty="0" smtClean="0"/>
              <a:t>1</a:t>
            </a:r>
            <a:r>
              <a:rPr lang="en-US" sz="2400" dirty="0" smtClean="0"/>
              <a:t>,C</a:t>
            </a:r>
            <a:r>
              <a:rPr lang="en-US" sz="2400" baseline="-25000" dirty="0" smtClean="0"/>
              <a:t>2</a:t>
            </a:r>
            <a:r>
              <a:rPr lang="en-US" sz="2400" dirty="0" smtClean="0"/>
              <a:t>,…,C</a:t>
            </a:r>
            <a:r>
              <a:rPr lang="en-US" sz="2400" baseline="-25000" dirty="0" smtClean="0"/>
              <a:t>m</a:t>
            </a:r>
            <a:r>
              <a:rPr lang="fa-IR" sz="2400" baseline="-25000" dirty="0" smtClean="0"/>
              <a:t> </a:t>
            </a:r>
            <a:r>
              <a:rPr lang="fa-IR" sz="2400" dirty="0" smtClean="0"/>
              <a:t>تعریف می شود.</a:t>
            </a:r>
          </a:p>
          <a:p>
            <a:pPr algn="r" rtl="1"/>
            <a:r>
              <a:rPr lang="fa-IR" sz="2400" dirty="0" smtClean="0"/>
              <a:t>هر متغیر </a:t>
            </a:r>
            <a:r>
              <a:rPr lang="en-US" sz="2400" dirty="0" smtClean="0"/>
              <a:t>X</a:t>
            </a:r>
            <a:r>
              <a:rPr lang="en-US" sz="2400" baseline="-25000" dirty="0" smtClean="0"/>
              <a:t>i</a:t>
            </a:r>
            <a:r>
              <a:rPr lang="fa-IR" sz="2400" dirty="0" smtClean="0"/>
              <a:t> به دامنه ای همانند </a:t>
            </a:r>
            <a:r>
              <a:rPr lang="en-US" sz="2400" dirty="0" smtClean="0"/>
              <a:t>D</a:t>
            </a:r>
            <a:r>
              <a:rPr lang="en-US" sz="2400" baseline="-25000" dirty="0" smtClean="0"/>
              <a:t>i</a:t>
            </a:r>
            <a:r>
              <a:rPr lang="fa-IR" sz="2400" dirty="0" smtClean="0"/>
              <a:t> از مقادیر ممکن تعلق دارد. </a:t>
            </a:r>
          </a:p>
          <a:p>
            <a:pPr algn="r" rtl="1"/>
            <a:r>
              <a:rPr lang="fa-IR" sz="2400" dirty="0" smtClean="0"/>
              <a:t>هر محدودیت </a:t>
            </a:r>
            <a:r>
              <a:rPr lang="en-US" sz="2400" dirty="0" err="1" smtClean="0"/>
              <a:t>C</a:t>
            </a:r>
            <a:r>
              <a:rPr lang="en-US" sz="2400" baseline="-25000" dirty="0" err="1" smtClean="0"/>
              <a:t>i</a:t>
            </a:r>
            <a:r>
              <a:rPr lang="fa-IR" sz="2400" dirty="0" smtClean="0"/>
              <a:t> مقادیر مجاز برای زیر مجموعه ای را معین می کند.</a:t>
            </a:r>
          </a:p>
          <a:p>
            <a:pPr algn="r" rtl="1"/>
            <a:r>
              <a:rPr lang="fa-IR" sz="2400" dirty="0" smtClean="0"/>
              <a:t>یک حالت مسئله شامل جایگذاری مقادیر به برخی با تمامی متغیر هاست.</a:t>
            </a:r>
          </a:p>
          <a:p>
            <a:pPr algn="r" rtl="1"/>
            <a:r>
              <a:rPr lang="fa-IR" sz="2400" dirty="0" smtClean="0"/>
              <a:t>جایگذاری که هیچ محدودیتی را نقض نکند سازگار نام دارد.</a:t>
            </a:r>
          </a:p>
          <a:p>
            <a:pPr algn="r" rtl="1"/>
            <a:r>
              <a:rPr lang="fa-IR" sz="2400" dirty="0" smtClean="0"/>
              <a:t>پاسخ شامل جایگذاری سازگار برای تمامی متغیرها به گونه ای است که تمامی محدودیت ها را رعایت کند.</a:t>
            </a:r>
            <a:endParaRPr lang="en-US" sz="2400" dirty="0"/>
          </a:p>
        </p:txBody>
      </p:sp>
      <p:sp>
        <p:nvSpPr>
          <p:cNvPr id="3" name="Slide Number Placeholder 2"/>
          <p:cNvSpPr>
            <a:spLocks noGrp="1"/>
          </p:cNvSpPr>
          <p:nvPr>
            <p:ph type="sldNum" sz="quarter" idx="12"/>
          </p:nvPr>
        </p:nvSpPr>
        <p:spPr/>
        <p:txBody>
          <a:bodyPr/>
          <a:lstStyle/>
          <a:p>
            <a:fld id="{46C42CB0-D3EE-410A-B21E-5092A3CB89D3}" type="slidenum">
              <a:rPr lang="en-US" smtClean="0"/>
              <a:t>144</a:t>
            </a:fld>
            <a:endParaRPr lang="en-US"/>
          </a:p>
        </p:txBody>
      </p:sp>
    </p:spTree>
    <p:extLst>
      <p:ext uri="{BB962C8B-B14F-4D97-AF65-F5344CB8AC3E}">
        <p14:creationId xmlns:p14="http://schemas.microsoft.com/office/powerpoint/2010/main" val="182594910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مسائل ارضای محدودیت</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400" dirty="0" smtClean="0"/>
              <a:t>مسائل ارضای محدودیت (</a:t>
            </a:r>
            <a:r>
              <a:rPr lang="en-US" sz="2400" dirty="0" smtClean="0"/>
              <a:t>CSP</a:t>
            </a:r>
            <a:r>
              <a:rPr lang="fa-IR" sz="2400" dirty="0" smtClean="0"/>
              <a:t>) بصورت مجوعه متغیرهای </a:t>
            </a:r>
            <a:r>
              <a:rPr lang="en-US" sz="2400" dirty="0" smtClean="0"/>
              <a:t>X</a:t>
            </a:r>
            <a:r>
              <a:rPr lang="en-US" sz="2400" baseline="-25000" dirty="0" smtClean="0"/>
              <a:t>1</a:t>
            </a:r>
            <a:r>
              <a:rPr lang="en-US" sz="2400" dirty="0" smtClean="0"/>
              <a:t>,X</a:t>
            </a:r>
            <a:r>
              <a:rPr lang="en-US" sz="2400" baseline="-25000" dirty="0" smtClean="0"/>
              <a:t>2</a:t>
            </a:r>
            <a:r>
              <a:rPr lang="en-US" sz="2400" dirty="0" smtClean="0"/>
              <a:t>,…,</a:t>
            </a:r>
            <a:r>
              <a:rPr lang="en-US" sz="2400" dirty="0" err="1" smtClean="0"/>
              <a:t>X</a:t>
            </a:r>
            <a:r>
              <a:rPr lang="en-US" sz="2400" baseline="-25000" dirty="0" err="1" smtClean="0"/>
              <a:t>n</a:t>
            </a:r>
            <a:r>
              <a:rPr lang="fa-IR" sz="2400" baseline="-25000" dirty="0" smtClean="0"/>
              <a:t> </a:t>
            </a:r>
            <a:r>
              <a:rPr lang="fa-IR" sz="2400" dirty="0" smtClean="0"/>
              <a:t>و مجموعه محدودیت های </a:t>
            </a:r>
            <a:r>
              <a:rPr lang="en-US" sz="2400" dirty="0" smtClean="0"/>
              <a:t>C</a:t>
            </a:r>
            <a:r>
              <a:rPr lang="en-US" sz="2400" baseline="-25000" dirty="0" smtClean="0"/>
              <a:t>1</a:t>
            </a:r>
            <a:r>
              <a:rPr lang="en-US" sz="2400" dirty="0" smtClean="0"/>
              <a:t>,C</a:t>
            </a:r>
            <a:r>
              <a:rPr lang="en-US" sz="2400" baseline="-25000" dirty="0" smtClean="0"/>
              <a:t>2</a:t>
            </a:r>
            <a:r>
              <a:rPr lang="en-US" sz="2400" dirty="0" smtClean="0"/>
              <a:t>,…,C</a:t>
            </a:r>
            <a:r>
              <a:rPr lang="en-US" sz="2400" baseline="-25000" dirty="0" smtClean="0"/>
              <a:t>m</a:t>
            </a:r>
            <a:r>
              <a:rPr lang="fa-IR" sz="2400" baseline="-25000" dirty="0" smtClean="0"/>
              <a:t> </a:t>
            </a:r>
            <a:r>
              <a:rPr lang="fa-IR" sz="2400" dirty="0" smtClean="0"/>
              <a:t>تعریف می شود.</a:t>
            </a:r>
          </a:p>
          <a:p>
            <a:pPr algn="r" rtl="1"/>
            <a:r>
              <a:rPr lang="fa-IR" sz="2400" dirty="0" smtClean="0"/>
              <a:t>هر متغیر </a:t>
            </a:r>
            <a:r>
              <a:rPr lang="en-US" sz="2400" dirty="0" smtClean="0"/>
              <a:t>X</a:t>
            </a:r>
            <a:r>
              <a:rPr lang="en-US" sz="2400" baseline="-25000" dirty="0" smtClean="0"/>
              <a:t>i</a:t>
            </a:r>
            <a:r>
              <a:rPr lang="fa-IR" sz="2400" dirty="0" smtClean="0"/>
              <a:t> به دامنه ای همانند </a:t>
            </a:r>
            <a:r>
              <a:rPr lang="en-US" sz="2400" dirty="0" smtClean="0"/>
              <a:t>D</a:t>
            </a:r>
            <a:r>
              <a:rPr lang="en-US" sz="2400" baseline="-25000" dirty="0" smtClean="0"/>
              <a:t>i</a:t>
            </a:r>
            <a:r>
              <a:rPr lang="fa-IR" sz="2400" dirty="0" smtClean="0"/>
              <a:t> از مقادیر ممکن تعلق دارد. </a:t>
            </a:r>
          </a:p>
          <a:p>
            <a:pPr algn="r" rtl="1"/>
            <a:r>
              <a:rPr lang="fa-IR" sz="2400" dirty="0" smtClean="0"/>
              <a:t>هر محدودیت </a:t>
            </a:r>
            <a:r>
              <a:rPr lang="en-US" sz="2400" dirty="0" err="1" smtClean="0"/>
              <a:t>C</a:t>
            </a:r>
            <a:r>
              <a:rPr lang="en-US" sz="2400" baseline="-25000" dirty="0" err="1" smtClean="0"/>
              <a:t>i</a:t>
            </a:r>
            <a:r>
              <a:rPr lang="fa-IR" sz="2400" dirty="0" smtClean="0"/>
              <a:t> مقادیر مجاز برای زیر مجموعه ای را معین می کند.</a:t>
            </a:r>
          </a:p>
          <a:p>
            <a:pPr algn="r" rtl="1"/>
            <a:r>
              <a:rPr lang="fa-IR" sz="2400" dirty="0" smtClean="0"/>
              <a:t>یک حالت مسئله شامل جایگذاری مقادیر به برخی با تمامی متغیر هاست.</a:t>
            </a:r>
          </a:p>
          <a:p>
            <a:pPr algn="r" rtl="1"/>
            <a:r>
              <a:rPr lang="fa-IR" sz="2400" dirty="0" smtClean="0"/>
              <a:t>جایگذاری که هیچ محدودیتی را نقض نکند سازگار نام دارد.</a:t>
            </a:r>
          </a:p>
          <a:p>
            <a:pPr algn="r" rtl="1"/>
            <a:r>
              <a:rPr lang="fa-IR" sz="2400" dirty="0" smtClean="0"/>
              <a:t>پاسخ شامل جایگذاری سازگار برای تمامی متغیرها به گونه ای است که تمامی محدودیت ها را رعایت کند.</a:t>
            </a:r>
            <a:endParaRPr lang="en-US" sz="2400" dirty="0"/>
          </a:p>
        </p:txBody>
      </p:sp>
      <p:sp>
        <p:nvSpPr>
          <p:cNvPr id="3" name="Slide Number Placeholder 2"/>
          <p:cNvSpPr>
            <a:spLocks noGrp="1"/>
          </p:cNvSpPr>
          <p:nvPr>
            <p:ph type="sldNum" sz="quarter" idx="12"/>
          </p:nvPr>
        </p:nvSpPr>
        <p:spPr/>
        <p:txBody>
          <a:bodyPr/>
          <a:lstStyle/>
          <a:p>
            <a:fld id="{46C42CB0-D3EE-410A-B21E-5092A3CB89D3}" type="slidenum">
              <a:rPr lang="en-US" smtClean="0"/>
              <a:t>145</a:t>
            </a:fld>
            <a:endParaRPr lang="en-US"/>
          </a:p>
        </p:txBody>
      </p:sp>
    </p:spTree>
    <p:extLst>
      <p:ext uri="{BB962C8B-B14F-4D97-AF65-F5344CB8AC3E}">
        <p14:creationId xmlns:p14="http://schemas.microsoft.com/office/powerpoint/2010/main" val="159752661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مسئله نمونه: رنگ امیزی گراف</a:t>
            </a:r>
            <a:endParaRPr lang="en-US" dirty="0"/>
          </a:p>
        </p:txBody>
      </p:sp>
      <p:sp>
        <p:nvSpPr>
          <p:cNvPr id="9" name="Content Placeholder 8"/>
          <p:cNvSpPr>
            <a:spLocks noGrp="1"/>
          </p:cNvSpPr>
          <p:nvPr>
            <p:ph idx="1"/>
          </p:nvPr>
        </p:nvSpPr>
        <p:spPr>
          <a:xfrm>
            <a:off x="5311294" y="2133600"/>
            <a:ext cx="6193317" cy="3777622"/>
          </a:xfrm>
        </p:spPr>
        <p:txBody>
          <a:bodyPr>
            <a:normAutofit/>
          </a:bodyPr>
          <a:lstStyle/>
          <a:p>
            <a:pPr algn="r" rtl="1"/>
            <a:r>
              <a:rPr lang="fa-IR" sz="2400" dirty="0" smtClean="0"/>
              <a:t>متغیرها </a:t>
            </a:r>
            <a:r>
              <a:rPr lang="en-US" sz="2400" i="1" dirty="0"/>
              <a:t>WA, NT, Q, NSW, V, SA, T</a:t>
            </a:r>
            <a:r>
              <a:rPr lang="en-US" sz="2400" dirty="0"/>
              <a:t> </a:t>
            </a:r>
            <a:endParaRPr lang="fa-IR" sz="2400" dirty="0" smtClean="0"/>
          </a:p>
          <a:p>
            <a:pPr algn="r" rtl="1"/>
            <a:r>
              <a:rPr lang="fa-IR" sz="2400" dirty="0" smtClean="0"/>
              <a:t>دامنه ها </a:t>
            </a:r>
            <a:r>
              <a:rPr lang="en-US" sz="2400" i="1" dirty="0"/>
              <a:t>D</a:t>
            </a:r>
            <a:r>
              <a:rPr lang="en-US" sz="2400" i="1" baseline="-25000" dirty="0"/>
              <a:t>i</a:t>
            </a:r>
            <a:r>
              <a:rPr lang="en-US" sz="2400" dirty="0"/>
              <a:t> = {</a:t>
            </a:r>
            <a:r>
              <a:rPr lang="en-US" sz="2400" dirty="0" err="1"/>
              <a:t>red,green,blue</a:t>
            </a:r>
            <a:r>
              <a:rPr lang="en-US" sz="2400" dirty="0"/>
              <a:t>}</a:t>
            </a:r>
          </a:p>
          <a:p>
            <a:pPr algn="r" rtl="1"/>
            <a:r>
              <a:rPr lang="fa-IR" sz="2400" dirty="0" smtClean="0"/>
              <a:t>محدودیت ها: نواحی همسایه نباید رنگ یکسانی داشته باشند</a:t>
            </a:r>
          </a:p>
          <a:p>
            <a:pPr algn="r" rtl="1"/>
            <a:r>
              <a:rPr lang="fa-IR" sz="2400" dirty="0" smtClean="0"/>
              <a:t>مثلا </a:t>
            </a:r>
            <a:r>
              <a:rPr lang="en-US" sz="2400" dirty="0"/>
              <a:t>WA </a:t>
            </a:r>
            <a:r>
              <a:rPr lang="en-US" sz="2400" dirty="0">
                <a:cs typeface="Arial" panose="020B0604020202020204" pitchFamily="34" charset="0"/>
              </a:rPr>
              <a:t>≠</a:t>
            </a:r>
            <a:r>
              <a:rPr lang="en-US" sz="2400" dirty="0"/>
              <a:t> NT, or (WA,NT) in {(</a:t>
            </a:r>
            <a:r>
              <a:rPr lang="en-US" sz="2400" dirty="0" err="1"/>
              <a:t>red,green</a:t>
            </a:r>
            <a:r>
              <a:rPr lang="en-US" sz="2400" dirty="0"/>
              <a:t>),(</a:t>
            </a:r>
            <a:r>
              <a:rPr lang="en-US" sz="2400" dirty="0" err="1"/>
              <a:t>red,blue</a:t>
            </a:r>
            <a:r>
              <a:rPr lang="en-US" sz="2400" dirty="0"/>
              <a:t>),(</a:t>
            </a:r>
            <a:r>
              <a:rPr lang="en-US" sz="2400" dirty="0" err="1"/>
              <a:t>green,red</a:t>
            </a:r>
            <a:r>
              <a:rPr lang="en-US" sz="2400" dirty="0"/>
              <a:t>), (</a:t>
            </a:r>
            <a:r>
              <a:rPr lang="en-US" sz="2400" dirty="0" err="1"/>
              <a:t>green,blue</a:t>
            </a:r>
            <a:r>
              <a:rPr lang="en-US" sz="2400" dirty="0"/>
              <a:t>),(</a:t>
            </a:r>
            <a:r>
              <a:rPr lang="en-US" sz="2400" dirty="0" err="1"/>
              <a:t>blue,red</a:t>
            </a:r>
            <a:r>
              <a:rPr lang="en-US" sz="2400" dirty="0"/>
              <a:t>),(</a:t>
            </a:r>
            <a:r>
              <a:rPr lang="en-US" sz="2400" dirty="0" err="1"/>
              <a:t>blue,green</a:t>
            </a:r>
            <a:r>
              <a:rPr lang="en-US" sz="2400" dirty="0"/>
              <a:t>)}</a:t>
            </a:r>
          </a:p>
        </p:txBody>
      </p:sp>
      <p:sp>
        <p:nvSpPr>
          <p:cNvPr id="3" name="Slide Number Placeholder 2"/>
          <p:cNvSpPr>
            <a:spLocks noGrp="1"/>
          </p:cNvSpPr>
          <p:nvPr>
            <p:ph type="sldNum" sz="quarter" idx="12"/>
          </p:nvPr>
        </p:nvSpPr>
        <p:spPr/>
        <p:txBody>
          <a:bodyPr/>
          <a:lstStyle/>
          <a:p>
            <a:fld id="{46C42CB0-D3EE-410A-B21E-5092A3CB89D3}" type="slidenum">
              <a:rPr lang="en-US" smtClean="0"/>
              <a:t>146</a:t>
            </a:fld>
            <a:endParaRPr lang="en-US"/>
          </a:p>
        </p:txBody>
      </p:sp>
      <p:pic>
        <p:nvPicPr>
          <p:cNvPr id="10" name="Picture 9"/>
          <p:cNvPicPr>
            <a:picLocks noChangeAspect="1"/>
          </p:cNvPicPr>
          <p:nvPr/>
        </p:nvPicPr>
        <p:blipFill>
          <a:blip r:embed="rId3"/>
          <a:stretch>
            <a:fillRect/>
          </a:stretch>
        </p:blipFill>
        <p:spPr>
          <a:xfrm>
            <a:off x="2347913" y="970344"/>
            <a:ext cx="2963382" cy="5072063"/>
          </a:xfrm>
          <a:prstGeom prst="rect">
            <a:avLst/>
          </a:prstGeom>
        </p:spPr>
      </p:pic>
    </p:spTree>
    <p:extLst>
      <p:ext uri="{BB962C8B-B14F-4D97-AF65-F5344CB8AC3E}">
        <p14:creationId xmlns:p14="http://schemas.microsoft.com/office/powerpoint/2010/main" val="251949472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4 Feb 2004</a:t>
            </a:r>
          </a:p>
        </p:txBody>
      </p:sp>
      <p:sp>
        <p:nvSpPr>
          <p:cNvPr id="6" name="Footer Placeholder 4"/>
          <p:cNvSpPr>
            <a:spLocks noGrp="1"/>
          </p:cNvSpPr>
          <p:nvPr>
            <p:ph type="ftr" sz="quarter" idx="11"/>
          </p:nvPr>
        </p:nvSpPr>
        <p:spPr/>
        <p:txBody>
          <a:bodyPr/>
          <a:lstStyle/>
          <a:p>
            <a:r>
              <a:rPr lang="en-US"/>
              <a:t>CS 3243 - Constraint Satisfaction</a:t>
            </a:r>
          </a:p>
        </p:txBody>
      </p:sp>
      <p:sp>
        <p:nvSpPr>
          <p:cNvPr id="7" name="Slide Number Placeholder 5"/>
          <p:cNvSpPr>
            <a:spLocks noGrp="1"/>
          </p:cNvSpPr>
          <p:nvPr>
            <p:ph type="sldNum" sz="quarter" idx="12"/>
          </p:nvPr>
        </p:nvSpPr>
        <p:spPr/>
        <p:txBody>
          <a:bodyPr/>
          <a:lstStyle/>
          <a:p>
            <a:fld id="{800995E5-BFBA-4BB9-B8BE-2FADC3038F4D}" type="slidenum">
              <a:rPr lang="en-US"/>
              <a:pPr/>
              <a:t>147</a:t>
            </a:fld>
            <a:endParaRPr lang="en-US"/>
          </a:p>
        </p:txBody>
      </p:sp>
      <p:pic>
        <p:nvPicPr>
          <p:cNvPr id="7172" name="Picture 4" descr="australia-s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1" y="1295400"/>
            <a:ext cx="3781425" cy="3124200"/>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p:txBody>
          <a:bodyPr/>
          <a:lstStyle/>
          <a:p>
            <a:r>
              <a:rPr lang="en-US"/>
              <a:t>Example: Map-Coloring</a:t>
            </a:r>
          </a:p>
        </p:txBody>
      </p:sp>
      <p:sp>
        <p:nvSpPr>
          <p:cNvPr id="7171" name="Rectangle 3"/>
          <p:cNvSpPr>
            <a:spLocks noGrp="1" noChangeArrowheads="1"/>
          </p:cNvSpPr>
          <p:nvPr>
            <p:ph type="body" idx="1"/>
          </p:nvPr>
        </p:nvSpPr>
        <p:spPr>
          <a:xfrm>
            <a:off x="1828800" y="4549775"/>
            <a:ext cx="8650288" cy="1582738"/>
          </a:xfrm>
        </p:spPr>
        <p:txBody>
          <a:bodyPr>
            <a:normAutofit fontScale="85000" lnSpcReduction="20000"/>
          </a:bodyPr>
          <a:lstStyle/>
          <a:p>
            <a:pPr algn="r" rtl="1"/>
            <a:r>
              <a:rPr lang="fa-IR" sz="2800" dirty="0" smtClean="0">
                <a:solidFill>
                  <a:schemeClr val="tx1"/>
                </a:solidFill>
              </a:rPr>
              <a:t>راه حل ها انتساب هایی کامل و سازگار است</a:t>
            </a:r>
            <a:endParaRPr lang="en-US" sz="2800" dirty="0" smtClean="0">
              <a:solidFill>
                <a:schemeClr val="tx1"/>
              </a:solidFill>
            </a:endParaRPr>
          </a:p>
          <a:p>
            <a:pPr algn="r" rtl="1"/>
            <a:r>
              <a:rPr lang="en-US" sz="2800" dirty="0" smtClean="0"/>
              <a:t>WA </a:t>
            </a:r>
            <a:r>
              <a:rPr lang="en-US" sz="2800" dirty="0"/>
              <a:t>= red, NT = </a:t>
            </a:r>
            <a:r>
              <a:rPr lang="en-US" sz="2800" dirty="0" err="1"/>
              <a:t>green,Q</a:t>
            </a:r>
            <a:r>
              <a:rPr lang="en-US" sz="2800" dirty="0"/>
              <a:t> = </a:t>
            </a:r>
            <a:r>
              <a:rPr lang="en-US" sz="2800" dirty="0" err="1"/>
              <a:t>red,NSW</a:t>
            </a:r>
            <a:r>
              <a:rPr lang="en-US" sz="2800" dirty="0"/>
              <a:t> = </a:t>
            </a:r>
            <a:r>
              <a:rPr lang="en-US" sz="2800" dirty="0" err="1"/>
              <a:t>green,V</a:t>
            </a:r>
            <a:r>
              <a:rPr lang="en-US" sz="2800" dirty="0"/>
              <a:t> = </a:t>
            </a:r>
            <a:r>
              <a:rPr lang="en-US" sz="2800" dirty="0" err="1"/>
              <a:t>red,SA</a:t>
            </a:r>
            <a:r>
              <a:rPr lang="en-US" sz="2800" dirty="0"/>
              <a:t> = </a:t>
            </a:r>
            <a:r>
              <a:rPr lang="en-US" sz="2800" dirty="0" err="1"/>
              <a:t>blue,T</a:t>
            </a:r>
            <a:r>
              <a:rPr lang="en-US" sz="2800" dirty="0"/>
              <a:t> = green
</a:t>
            </a:r>
          </a:p>
        </p:txBody>
      </p:sp>
    </p:spTree>
    <p:extLst>
      <p:ext uri="{BB962C8B-B14F-4D97-AF65-F5344CB8AC3E}">
        <p14:creationId xmlns:p14="http://schemas.microsoft.com/office/powerpoint/2010/main" val="17470556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مثال: زمان بندی کار</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400" dirty="0" smtClean="0"/>
              <a:t>مسئله زمان بندی مونتاژ خودرو</a:t>
            </a:r>
          </a:p>
          <a:p>
            <a:pPr algn="r" rtl="1"/>
            <a:r>
              <a:rPr lang="fa-IR" sz="2400" dirty="0" smtClean="0"/>
              <a:t>متغیرها: کارهایی که باید انجام شود</a:t>
            </a:r>
          </a:p>
          <a:p>
            <a:pPr algn="r" rtl="1"/>
            <a:endParaRPr lang="fa-IR" sz="2400" dirty="0" smtClean="0"/>
          </a:p>
          <a:p>
            <a:pPr algn="r" rtl="1"/>
            <a:endParaRPr lang="fa-IR" sz="2400" dirty="0" smtClean="0"/>
          </a:p>
          <a:p>
            <a:pPr algn="r" rtl="1"/>
            <a:r>
              <a:rPr lang="fa-IR" sz="2400" dirty="0" smtClean="0"/>
              <a:t>محدودیت ها: زمان لازم برای انجام انها (برخی از کارها باید قبل از کار دیگری انجام شوند.)</a:t>
            </a:r>
            <a:endParaRPr lang="en-US" sz="2400" dirty="0"/>
          </a:p>
        </p:txBody>
      </p:sp>
      <p:sp>
        <p:nvSpPr>
          <p:cNvPr id="3" name="Slide Number Placeholder 2"/>
          <p:cNvSpPr>
            <a:spLocks noGrp="1"/>
          </p:cNvSpPr>
          <p:nvPr>
            <p:ph type="sldNum" sz="quarter" idx="12"/>
          </p:nvPr>
        </p:nvSpPr>
        <p:spPr/>
        <p:txBody>
          <a:bodyPr/>
          <a:lstStyle/>
          <a:p>
            <a:fld id="{46C42CB0-D3EE-410A-B21E-5092A3CB89D3}" type="slidenum">
              <a:rPr lang="en-US" smtClean="0"/>
              <a:t>148</a:t>
            </a:fld>
            <a:endParaRPr lang="en-US"/>
          </a:p>
        </p:txBody>
      </p:sp>
      <p:pic>
        <p:nvPicPr>
          <p:cNvPr id="4" name="Picture 3"/>
          <p:cNvPicPr>
            <a:picLocks noChangeAspect="1"/>
          </p:cNvPicPr>
          <p:nvPr/>
        </p:nvPicPr>
        <p:blipFill>
          <a:blip r:embed="rId3"/>
          <a:stretch>
            <a:fillRect/>
          </a:stretch>
        </p:blipFill>
        <p:spPr>
          <a:xfrm>
            <a:off x="2446997" y="3221037"/>
            <a:ext cx="8058150" cy="695325"/>
          </a:xfrm>
          <a:prstGeom prst="rect">
            <a:avLst/>
          </a:prstGeom>
        </p:spPr>
      </p:pic>
      <p:pic>
        <p:nvPicPr>
          <p:cNvPr id="6" name="Picture 5"/>
          <p:cNvPicPr>
            <a:picLocks noChangeAspect="1"/>
          </p:cNvPicPr>
          <p:nvPr/>
        </p:nvPicPr>
        <p:blipFill>
          <a:blip r:embed="rId4"/>
          <a:stretch>
            <a:fillRect/>
          </a:stretch>
        </p:blipFill>
        <p:spPr>
          <a:xfrm>
            <a:off x="2900362" y="4714349"/>
            <a:ext cx="1590675" cy="352425"/>
          </a:xfrm>
          <a:prstGeom prst="rect">
            <a:avLst/>
          </a:prstGeom>
        </p:spPr>
      </p:pic>
      <p:pic>
        <p:nvPicPr>
          <p:cNvPr id="7" name="Picture 6"/>
          <p:cNvPicPr>
            <a:picLocks noChangeAspect="1"/>
          </p:cNvPicPr>
          <p:nvPr/>
        </p:nvPicPr>
        <p:blipFill>
          <a:blip r:embed="rId5"/>
          <a:stretch>
            <a:fillRect/>
          </a:stretch>
        </p:blipFill>
        <p:spPr>
          <a:xfrm>
            <a:off x="4837772" y="4704824"/>
            <a:ext cx="5667375" cy="723900"/>
          </a:xfrm>
          <a:prstGeom prst="rect">
            <a:avLst/>
          </a:prstGeom>
        </p:spPr>
      </p:pic>
    </p:spTree>
    <p:extLst>
      <p:ext uri="{BB962C8B-B14F-4D97-AF65-F5344CB8AC3E}">
        <p14:creationId xmlns:p14="http://schemas.microsoft.com/office/powerpoint/2010/main" val="220094188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انواع محدودیت ها</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400" dirty="0" smtClean="0"/>
              <a:t>یکانی: محدودیت هایی شامل یک متغیر</a:t>
            </a:r>
          </a:p>
          <a:p>
            <a:pPr lvl="1" algn="r" rtl="1"/>
            <a:r>
              <a:rPr lang="fa-IR" sz="2200" dirty="0" smtClean="0"/>
              <a:t>مثلا </a:t>
            </a:r>
            <a:r>
              <a:rPr lang="en-US" sz="2200" dirty="0" smtClean="0"/>
              <a:t>SA ≠ Green</a:t>
            </a:r>
          </a:p>
          <a:p>
            <a:pPr algn="r" rtl="1"/>
            <a:r>
              <a:rPr lang="fa-IR" sz="2400" dirty="0" smtClean="0"/>
              <a:t>دودویی</a:t>
            </a:r>
            <a:r>
              <a:rPr lang="fa-IR" sz="2400" dirty="0"/>
              <a:t>: محدودیت هایی شامل </a:t>
            </a:r>
            <a:r>
              <a:rPr lang="fa-IR" sz="2400" dirty="0" smtClean="0"/>
              <a:t>دو متغیر</a:t>
            </a:r>
          </a:p>
          <a:p>
            <a:pPr lvl="1" algn="r" rtl="1"/>
            <a:r>
              <a:rPr lang="fa-IR" sz="2200" dirty="0" smtClean="0"/>
              <a:t>مثلا </a:t>
            </a:r>
            <a:r>
              <a:rPr lang="en-US" sz="2200" dirty="0" smtClean="0"/>
              <a:t>SA ≠ WA</a:t>
            </a:r>
          </a:p>
          <a:p>
            <a:pPr algn="r" rtl="1"/>
            <a:r>
              <a:rPr lang="fa-IR" sz="2400" dirty="0" smtClean="0"/>
              <a:t>درجه بالاتر: </a:t>
            </a:r>
            <a:r>
              <a:rPr lang="fa-IR" sz="2400" dirty="0"/>
              <a:t>محدودیت هایی شامل </a:t>
            </a:r>
            <a:r>
              <a:rPr lang="fa-IR" sz="2400" dirty="0" smtClean="0"/>
              <a:t>سه یا بیشتر متغیر</a:t>
            </a:r>
          </a:p>
          <a:p>
            <a:pPr lvl="1" algn="r" rtl="1"/>
            <a:r>
              <a:rPr lang="fa-IR" sz="2200" dirty="0" smtClean="0"/>
              <a:t>مثلا محدودیت های ریاضیات رمزی</a:t>
            </a:r>
            <a:endParaRPr lang="fa-IR" sz="2200" dirty="0"/>
          </a:p>
          <a:p>
            <a:pPr algn="r" rtl="1"/>
            <a:endParaRPr lang="fa-IR" sz="2400" dirty="0"/>
          </a:p>
          <a:p>
            <a:pPr algn="r" rtl="1"/>
            <a:endParaRPr lang="en-US" sz="2400" dirty="0"/>
          </a:p>
        </p:txBody>
      </p:sp>
      <p:sp>
        <p:nvSpPr>
          <p:cNvPr id="3" name="Slide Number Placeholder 2"/>
          <p:cNvSpPr>
            <a:spLocks noGrp="1"/>
          </p:cNvSpPr>
          <p:nvPr>
            <p:ph type="sldNum" sz="quarter" idx="12"/>
          </p:nvPr>
        </p:nvSpPr>
        <p:spPr/>
        <p:txBody>
          <a:bodyPr/>
          <a:lstStyle/>
          <a:p>
            <a:fld id="{46C42CB0-D3EE-410A-B21E-5092A3CB89D3}" type="slidenum">
              <a:rPr lang="en-US" smtClean="0"/>
              <a:t>149</a:t>
            </a:fld>
            <a:endParaRPr lang="en-US"/>
          </a:p>
        </p:txBody>
      </p:sp>
    </p:spTree>
    <p:extLst>
      <p:ext uri="{BB962C8B-B14F-4D97-AF65-F5344CB8AC3E}">
        <p14:creationId xmlns:p14="http://schemas.microsoft.com/office/powerpoint/2010/main" val="3977282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شمای کلی الگوریتم های جستجو</a:t>
            </a:r>
            <a:endParaRPr lang="en-US" dirty="0"/>
          </a:p>
        </p:txBody>
      </p:sp>
      <p:pic>
        <p:nvPicPr>
          <p:cNvPr id="5" name="Picture 4"/>
          <p:cNvPicPr>
            <a:picLocks noChangeAspect="1"/>
          </p:cNvPicPr>
          <p:nvPr/>
        </p:nvPicPr>
        <p:blipFill>
          <a:blip r:embed="rId3"/>
          <a:stretch>
            <a:fillRect/>
          </a:stretch>
        </p:blipFill>
        <p:spPr>
          <a:xfrm>
            <a:off x="2828925" y="1433080"/>
            <a:ext cx="7448550" cy="5238750"/>
          </a:xfrm>
          <a:prstGeom prst="rect">
            <a:avLst/>
          </a:prstGeom>
        </p:spPr>
      </p:pic>
      <p:sp>
        <p:nvSpPr>
          <p:cNvPr id="3" name="Slide Number Placeholder 2"/>
          <p:cNvSpPr>
            <a:spLocks noGrp="1"/>
          </p:cNvSpPr>
          <p:nvPr>
            <p:ph type="sldNum" sz="quarter" idx="12"/>
          </p:nvPr>
        </p:nvSpPr>
        <p:spPr/>
        <p:txBody>
          <a:bodyPr/>
          <a:lstStyle/>
          <a:p>
            <a:fld id="{46C42CB0-D3EE-410A-B21E-5092A3CB89D3}" type="slidenum">
              <a:rPr lang="en-US" smtClean="0"/>
              <a:t>15</a:t>
            </a:fld>
            <a:endParaRPr lang="en-US"/>
          </a:p>
        </p:txBody>
      </p:sp>
    </p:spTree>
    <p:extLst>
      <p:ext uri="{BB962C8B-B14F-4D97-AF65-F5344CB8AC3E}">
        <p14:creationId xmlns:p14="http://schemas.microsoft.com/office/powerpoint/2010/main" val="187694704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مثال: مسئله ریاضیات رمزی</a:t>
            </a:r>
            <a:endParaRPr lang="en-US" dirty="0"/>
          </a:p>
        </p:txBody>
      </p:sp>
      <p:sp>
        <p:nvSpPr>
          <p:cNvPr id="5" name="Content Placeholder 4"/>
          <p:cNvSpPr>
            <a:spLocks noGrp="1"/>
          </p:cNvSpPr>
          <p:nvPr>
            <p:ph idx="1"/>
          </p:nvPr>
        </p:nvSpPr>
        <p:spPr>
          <a:xfrm>
            <a:off x="5219700" y="2133600"/>
            <a:ext cx="6284912" cy="4436012"/>
          </a:xfrm>
        </p:spPr>
        <p:txBody>
          <a:bodyPr>
            <a:normAutofit/>
          </a:bodyPr>
          <a:lstStyle/>
          <a:p>
            <a:pPr algn="r" rtl="1"/>
            <a:r>
              <a:rPr lang="fa-IR" sz="2400" dirty="0" smtClean="0"/>
              <a:t>متغیرها: </a:t>
            </a:r>
            <a:r>
              <a:rPr lang="en-US" sz="2400" i="1" dirty="0"/>
              <a:t>F T U W </a:t>
            </a:r>
            <a:r>
              <a:rPr lang="en-US" sz="2400" i="1" dirty="0" smtClean="0"/>
              <a:t> R </a:t>
            </a:r>
            <a:r>
              <a:rPr lang="en-US" sz="2400" i="1" dirty="0"/>
              <a:t>O X</a:t>
            </a:r>
            <a:r>
              <a:rPr lang="en-US" sz="2400" i="1" baseline="-25000" dirty="0"/>
              <a:t>1</a:t>
            </a:r>
            <a:r>
              <a:rPr lang="en-US" sz="2400" i="1" dirty="0"/>
              <a:t> X</a:t>
            </a:r>
            <a:r>
              <a:rPr lang="en-US" sz="2400" i="1" baseline="-25000" dirty="0"/>
              <a:t>2 </a:t>
            </a:r>
            <a:r>
              <a:rPr lang="en-US" sz="2400" i="1" dirty="0" smtClean="0"/>
              <a:t>X</a:t>
            </a:r>
            <a:r>
              <a:rPr lang="en-US" sz="2400" i="1" baseline="-25000" dirty="0" smtClean="0"/>
              <a:t>3</a:t>
            </a:r>
          </a:p>
          <a:p>
            <a:pPr algn="r" rtl="1"/>
            <a:r>
              <a:rPr lang="fa-IR" sz="2400" i="1" dirty="0" smtClean="0"/>
              <a:t>دامنه ها: </a:t>
            </a:r>
            <a:r>
              <a:rPr lang="en-US" sz="2400" dirty="0"/>
              <a:t>{</a:t>
            </a:r>
            <a:r>
              <a:rPr lang="en-US" sz="2400" i="1" dirty="0"/>
              <a:t>0,1,2,3,4,5,6,7,8,9</a:t>
            </a:r>
            <a:r>
              <a:rPr lang="en-US" sz="2400" dirty="0"/>
              <a:t>}</a:t>
            </a:r>
          </a:p>
          <a:p>
            <a:pPr algn="r" rtl="1"/>
            <a:r>
              <a:rPr lang="fa-IR" sz="2400" i="1" dirty="0" smtClean="0"/>
              <a:t>محدودیت ها: </a:t>
            </a:r>
            <a:r>
              <a:rPr lang="en-US" sz="2400" i="1" dirty="0" err="1"/>
              <a:t>Alldiff</a:t>
            </a:r>
            <a:r>
              <a:rPr lang="en-US" sz="2400" i="1" dirty="0"/>
              <a:t> (F,T,U,W,R,O)</a:t>
            </a:r>
            <a:endParaRPr lang="fa-IR" sz="2400" i="1" dirty="0" smtClean="0"/>
          </a:p>
          <a:p>
            <a:pPr lvl="1" algn="r" rtl="1"/>
            <a:r>
              <a:rPr lang="en-US" sz="2400" i="1" dirty="0"/>
              <a:t>O + O = R + 10 </a:t>
            </a:r>
            <a:r>
              <a:rPr lang="en-US" sz="2400" i="1" dirty="0">
                <a:latin typeface="Arial" panose="020B0604020202020204" pitchFamily="34" charset="0"/>
                <a:cs typeface="Arial" panose="020B0604020202020204" pitchFamily="34" charset="0"/>
              </a:rPr>
              <a:t>·</a:t>
            </a:r>
            <a:r>
              <a:rPr lang="en-US" sz="2400" i="1" dirty="0">
                <a:cs typeface="Arial" panose="020B0604020202020204" pitchFamily="34" charset="0"/>
              </a:rPr>
              <a:t> </a:t>
            </a:r>
            <a:r>
              <a:rPr lang="en-US" sz="2400" i="1" dirty="0" smtClean="0"/>
              <a:t>X</a:t>
            </a:r>
            <a:r>
              <a:rPr lang="en-US" sz="2400" i="1" baseline="-25000" dirty="0" smtClean="0"/>
              <a:t>1</a:t>
            </a:r>
            <a:endParaRPr lang="fa-IR" sz="2400" i="1" baseline="-25000" dirty="0" smtClean="0"/>
          </a:p>
          <a:p>
            <a:pPr lvl="1" algn="r" rtl="1"/>
            <a:r>
              <a:rPr lang="en-US" sz="2400" i="1" dirty="0"/>
              <a:t>X</a:t>
            </a:r>
            <a:r>
              <a:rPr lang="en-US" sz="2400" i="1" baseline="-25000" dirty="0"/>
              <a:t>1</a:t>
            </a:r>
            <a:r>
              <a:rPr lang="en-US" sz="2400" i="1" dirty="0"/>
              <a:t> + W + W = U + 10 </a:t>
            </a:r>
            <a:r>
              <a:rPr lang="en-US" sz="2400" i="1" dirty="0">
                <a:latin typeface="Arial" panose="020B0604020202020204" pitchFamily="34" charset="0"/>
                <a:cs typeface="Arial" panose="020B0604020202020204" pitchFamily="34" charset="0"/>
              </a:rPr>
              <a:t>·</a:t>
            </a:r>
            <a:r>
              <a:rPr lang="en-US" sz="2400" i="1" dirty="0"/>
              <a:t> </a:t>
            </a:r>
            <a:r>
              <a:rPr lang="en-US" sz="2400" i="1" dirty="0" smtClean="0"/>
              <a:t>X</a:t>
            </a:r>
            <a:r>
              <a:rPr lang="en-US" sz="2400" i="1" baseline="-25000" dirty="0" smtClean="0"/>
              <a:t>2</a:t>
            </a:r>
            <a:endParaRPr lang="fa-IR" sz="2400" i="1" baseline="-25000" dirty="0" smtClean="0"/>
          </a:p>
          <a:p>
            <a:pPr lvl="1" algn="r" rtl="1"/>
            <a:r>
              <a:rPr lang="en-US" sz="2400" i="1" dirty="0"/>
              <a:t>X</a:t>
            </a:r>
            <a:r>
              <a:rPr lang="en-US" sz="2400" i="1" baseline="-25000" dirty="0"/>
              <a:t>2</a:t>
            </a:r>
            <a:r>
              <a:rPr lang="en-US" sz="2400" i="1" dirty="0"/>
              <a:t> + T + T </a:t>
            </a:r>
            <a:r>
              <a:rPr lang="en-US" sz="2400" dirty="0"/>
              <a:t>= </a:t>
            </a:r>
            <a:r>
              <a:rPr lang="en-US" sz="2400" i="1" dirty="0"/>
              <a:t>O + 10 </a:t>
            </a:r>
            <a:r>
              <a:rPr lang="en-US" sz="2400" i="1" dirty="0">
                <a:latin typeface="Arial" panose="020B0604020202020204" pitchFamily="34" charset="0"/>
                <a:cs typeface="Arial" panose="020B0604020202020204" pitchFamily="34" charset="0"/>
              </a:rPr>
              <a:t>·</a:t>
            </a:r>
            <a:r>
              <a:rPr lang="en-US" sz="2400" i="1" dirty="0"/>
              <a:t> X</a:t>
            </a:r>
            <a:r>
              <a:rPr lang="en-US" sz="2400" i="1" baseline="-25000" dirty="0"/>
              <a:t>3</a:t>
            </a:r>
          </a:p>
          <a:p>
            <a:pPr lvl="1" algn="r" rtl="1"/>
            <a:r>
              <a:rPr lang="en-US" sz="2400" i="1" dirty="0"/>
              <a:t>X</a:t>
            </a:r>
            <a:r>
              <a:rPr lang="en-US" sz="2400" i="1" baseline="-25000" dirty="0"/>
              <a:t>3</a:t>
            </a:r>
            <a:r>
              <a:rPr lang="en-US" sz="2400" dirty="0"/>
              <a:t> = </a:t>
            </a:r>
            <a:r>
              <a:rPr lang="en-US" sz="2400" i="1" dirty="0"/>
              <a:t>F</a:t>
            </a:r>
            <a:r>
              <a:rPr lang="en-US" sz="2400" dirty="0"/>
              <a:t>, </a:t>
            </a:r>
            <a:r>
              <a:rPr lang="en-US" sz="2400" i="1" dirty="0"/>
              <a:t>T </a:t>
            </a:r>
            <a:r>
              <a:rPr lang="en-US" sz="2400" dirty="0">
                <a:cs typeface="Arial" panose="020B0604020202020204" pitchFamily="34" charset="0"/>
              </a:rPr>
              <a:t>≠</a:t>
            </a:r>
            <a:r>
              <a:rPr lang="en-US" sz="2400" dirty="0"/>
              <a:t> 0, </a:t>
            </a:r>
            <a:r>
              <a:rPr lang="en-US" sz="2400" i="1" dirty="0"/>
              <a:t>F</a:t>
            </a:r>
            <a:r>
              <a:rPr lang="en-US" sz="2400" dirty="0"/>
              <a:t> </a:t>
            </a:r>
            <a:r>
              <a:rPr lang="en-US" sz="2400" dirty="0">
                <a:cs typeface="Arial" panose="020B0604020202020204" pitchFamily="34" charset="0"/>
              </a:rPr>
              <a:t>≠</a:t>
            </a:r>
            <a:r>
              <a:rPr lang="en-US" sz="2400" dirty="0"/>
              <a:t> 0</a:t>
            </a:r>
            <a:endParaRPr lang="en-US" sz="2200" i="1" dirty="0"/>
          </a:p>
          <a:p>
            <a:pPr algn="r" rtl="1"/>
            <a:endParaRPr lang="en-US" sz="2400" dirty="0"/>
          </a:p>
        </p:txBody>
      </p:sp>
      <p:sp>
        <p:nvSpPr>
          <p:cNvPr id="3" name="Slide Number Placeholder 2"/>
          <p:cNvSpPr>
            <a:spLocks noGrp="1"/>
          </p:cNvSpPr>
          <p:nvPr>
            <p:ph type="sldNum" sz="quarter" idx="12"/>
          </p:nvPr>
        </p:nvSpPr>
        <p:spPr/>
        <p:txBody>
          <a:bodyPr/>
          <a:lstStyle/>
          <a:p>
            <a:fld id="{46C42CB0-D3EE-410A-B21E-5092A3CB89D3}" type="slidenum">
              <a:rPr lang="en-US" smtClean="0"/>
              <a:t>150</a:t>
            </a:fld>
            <a:endParaRPr lang="en-US"/>
          </a:p>
        </p:txBody>
      </p:sp>
      <p:pic>
        <p:nvPicPr>
          <p:cNvPr id="6" name="Picture 5"/>
          <p:cNvPicPr>
            <a:picLocks noChangeAspect="1"/>
          </p:cNvPicPr>
          <p:nvPr/>
        </p:nvPicPr>
        <p:blipFill>
          <a:blip r:embed="rId3"/>
          <a:stretch>
            <a:fillRect/>
          </a:stretch>
        </p:blipFill>
        <p:spPr>
          <a:xfrm>
            <a:off x="1786597" y="1485900"/>
            <a:ext cx="3562565" cy="4304094"/>
          </a:xfrm>
          <a:prstGeom prst="rect">
            <a:avLst/>
          </a:prstGeom>
        </p:spPr>
      </p:pic>
    </p:spTree>
    <p:extLst>
      <p:ext uri="{BB962C8B-B14F-4D97-AF65-F5344CB8AC3E}">
        <p14:creationId xmlns:p14="http://schemas.microsoft.com/office/powerpoint/2010/main" val="87469029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روش استاندارد فرموله سازی مسئله (افزایشی)</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400" dirty="0" smtClean="0"/>
              <a:t>حالت اولیه: انتساب خالی </a:t>
            </a:r>
            <a:r>
              <a:rPr lang="en-US" sz="2400" dirty="0" smtClean="0"/>
              <a:t>{}</a:t>
            </a:r>
          </a:p>
          <a:p>
            <a:pPr algn="r" rtl="1"/>
            <a:r>
              <a:rPr lang="fa-IR" sz="2400" dirty="0" smtClean="0"/>
              <a:t>تابع جانشین: یک مقدار را به یک متغیر بدون مقدار انتساب می دهد بطوری که با انتساب های انجام شده هیچ تضادی نداشته باشد. </a:t>
            </a:r>
            <a:endParaRPr lang="fa-IR" sz="2400" dirty="0"/>
          </a:p>
          <a:p>
            <a:pPr algn="r" rtl="1"/>
            <a:r>
              <a:rPr lang="fa-IR" sz="2400" dirty="0" smtClean="0"/>
              <a:t>ازمون هدف: انتساب جاری کامل باشد.</a:t>
            </a:r>
          </a:p>
          <a:p>
            <a:pPr algn="r" rtl="1"/>
            <a:r>
              <a:rPr lang="fa-IR" sz="2400" dirty="0" smtClean="0"/>
              <a:t>برای هر مسئله </a:t>
            </a:r>
            <a:r>
              <a:rPr lang="en-US" sz="2400" dirty="0" smtClean="0"/>
              <a:t>CSP</a:t>
            </a:r>
            <a:r>
              <a:rPr lang="fa-IR" sz="2400" dirty="0" smtClean="0"/>
              <a:t> این روش انجام می شود</a:t>
            </a:r>
          </a:p>
          <a:p>
            <a:pPr algn="r" rtl="1"/>
            <a:r>
              <a:rPr lang="fa-IR" sz="2400" dirty="0" smtClean="0"/>
              <a:t>با داشتن </a:t>
            </a:r>
            <a:r>
              <a:rPr lang="en-US" sz="2400" dirty="0" smtClean="0"/>
              <a:t>n</a:t>
            </a:r>
            <a:r>
              <a:rPr lang="fa-IR" sz="2400" dirty="0" smtClean="0"/>
              <a:t> متغیر هر راه حلی در عمق </a:t>
            </a:r>
            <a:r>
              <a:rPr lang="en-US" sz="2400" dirty="0" smtClean="0"/>
              <a:t>n</a:t>
            </a:r>
            <a:r>
              <a:rPr lang="fa-IR" sz="2400" dirty="0" smtClean="0"/>
              <a:t> یافت می شود</a:t>
            </a:r>
          </a:p>
          <a:p>
            <a:pPr algn="r" rtl="1"/>
            <a:r>
              <a:rPr lang="fa-IR" sz="2400" dirty="0" smtClean="0"/>
              <a:t>از جستجوی عمقی استفاده می شود</a:t>
            </a:r>
          </a:p>
          <a:p>
            <a:pPr algn="r" rtl="1"/>
            <a:r>
              <a:rPr lang="fa-IR" sz="2400" dirty="0" smtClean="0"/>
              <a:t>مسیر مهم نیست بنابراین می توان از فرموله سازی حالت کامل نیز استفاده کرد</a:t>
            </a:r>
            <a:endParaRPr lang="en-US" sz="2400" dirty="0"/>
          </a:p>
        </p:txBody>
      </p:sp>
      <p:sp>
        <p:nvSpPr>
          <p:cNvPr id="3" name="Slide Number Placeholder 2"/>
          <p:cNvSpPr>
            <a:spLocks noGrp="1"/>
          </p:cNvSpPr>
          <p:nvPr>
            <p:ph type="sldNum" sz="quarter" idx="12"/>
          </p:nvPr>
        </p:nvSpPr>
        <p:spPr/>
        <p:txBody>
          <a:bodyPr/>
          <a:lstStyle/>
          <a:p>
            <a:fld id="{46C42CB0-D3EE-410A-B21E-5092A3CB89D3}" type="slidenum">
              <a:rPr lang="en-US" smtClean="0"/>
              <a:t>151</a:t>
            </a:fld>
            <a:endParaRPr lang="en-US"/>
          </a:p>
        </p:txBody>
      </p:sp>
    </p:spTree>
    <p:extLst>
      <p:ext uri="{BB962C8B-B14F-4D97-AF65-F5344CB8AC3E}">
        <p14:creationId xmlns:p14="http://schemas.microsoft.com/office/powerpoint/2010/main" val="145646882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انتشار محدودیت: استنتاج در </a:t>
            </a:r>
            <a:r>
              <a:rPr lang="en-US" dirty="0" smtClean="0"/>
              <a:t>CSP</a:t>
            </a:r>
            <a:r>
              <a:rPr lang="fa-IR" dirty="0" smtClean="0"/>
              <a:t> ها</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800" dirty="0" smtClean="0"/>
              <a:t>یک راه دیگر غیر از انجام جستجو استفاده از انتشار محدودیت است.</a:t>
            </a:r>
          </a:p>
          <a:p>
            <a:pPr algn="r" rtl="1"/>
            <a:r>
              <a:rPr lang="fa-IR" sz="2800" dirty="0" smtClean="0"/>
              <a:t>یعنی استفاده از محدودیت ها برای کاهش تعداد مقادیر معتبر برای یک متغیر که به همین ترتیب مقادیر معتبر برای متغیرهای دیگر را نیز تغییر می دهند</a:t>
            </a:r>
          </a:p>
          <a:p>
            <a:pPr algn="r" rtl="1"/>
            <a:r>
              <a:rPr lang="fa-IR" sz="2800" dirty="0" smtClean="0"/>
              <a:t>ایده اصلی برای این کار سازگاری محلی است که انواع مختلفی دارد</a:t>
            </a:r>
          </a:p>
          <a:p>
            <a:pPr algn="r" rtl="1"/>
            <a:endParaRPr lang="en-US" sz="3200" dirty="0"/>
          </a:p>
        </p:txBody>
      </p:sp>
      <p:sp>
        <p:nvSpPr>
          <p:cNvPr id="3" name="Slide Number Placeholder 2"/>
          <p:cNvSpPr>
            <a:spLocks noGrp="1"/>
          </p:cNvSpPr>
          <p:nvPr>
            <p:ph type="sldNum" sz="quarter" idx="12"/>
          </p:nvPr>
        </p:nvSpPr>
        <p:spPr/>
        <p:txBody>
          <a:bodyPr/>
          <a:lstStyle/>
          <a:p>
            <a:fld id="{46C42CB0-D3EE-410A-B21E-5092A3CB89D3}" type="slidenum">
              <a:rPr lang="en-US" smtClean="0"/>
              <a:t>152</a:t>
            </a:fld>
            <a:endParaRPr lang="en-US"/>
          </a:p>
        </p:txBody>
      </p:sp>
    </p:spTree>
    <p:extLst>
      <p:ext uri="{BB962C8B-B14F-4D97-AF65-F5344CB8AC3E}">
        <p14:creationId xmlns:p14="http://schemas.microsoft.com/office/powerpoint/2010/main" val="138503648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سازگاری گره</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800" dirty="0" smtClean="0"/>
              <a:t>یک متغیر سازگار گره نامیده می شود اگر تمام مقادیر موجود در دامنه ان محدودیت های یکانی ان متغیر را براورده می کند.</a:t>
            </a:r>
          </a:p>
          <a:p>
            <a:pPr algn="r" rtl="1"/>
            <a:r>
              <a:rPr lang="fa-IR" sz="3200" dirty="0" smtClean="0">
                <a:cs typeface="+mj-cs"/>
              </a:rPr>
              <a:t>سازگاری یال (</a:t>
            </a:r>
            <a:r>
              <a:rPr lang="en-US" sz="3200" dirty="0" smtClean="0">
                <a:cs typeface="+mj-cs"/>
              </a:rPr>
              <a:t>arc-</a:t>
            </a:r>
            <a:r>
              <a:rPr lang="en-US" sz="3200" dirty="0" err="1" smtClean="0">
                <a:cs typeface="+mj-cs"/>
              </a:rPr>
              <a:t>consistancy</a:t>
            </a:r>
            <a:r>
              <a:rPr lang="fa-IR" sz="3200" dirty="0" smtClean="0">
                <a:cs typeface="+mj-cs"/>
              </a:rPr>
              <a:t>)</a:t>
            </a:r>
          </a:p>
          <a:p>
            <a:pPr algn="r" rtl="1"/>
            <a:r>
              <a:rPr lang="fa-IR" sz="2800" dirty="0" smtClean="0"/>
              <a:t>اگر تمام مقادیر موجود در دامنه متغیر تمام محدودیت های دودویی ان را براورده سازد به ان سازگار یال می گویند</a:t>
            </a:r>
          </a:p>
          <a:p>
            <a:pPr algn="r" rtl="1"/>
            <a:r>
              <a:rPr lang="en-US" sz="2800" dirty="0" smtClean="0"/>
              <a:t>X</a:t>
            </a:r>
            <a:r>
              <a:rPr lang="en-US" sz="2800" baseline="-25000" dirty="0" smtClean="0"/>
              <a:t>i</a:t>
            </a:r>
            <a:r>
              <a:rPr lang="fa-IR" sz="2800" dirty="0" smtClean="0"/>
              <a:t> سازگار یال با توجه به متغیر </a:t>
            </a:r>
            <a:r>
              <a:rPr lang="en-US" sz="2800" dirty="0" err="1" smtClean="0"/>
              <a:t>X</a:t>
            </a:r>
            <a:r>
              <a:rPr lang="en-US" sz="2800" baseline="-25000" dirty="0" err="1" smtClean="0"/>
              <a:t>j</a:t>
            </a:r>
            <a:r>
              <a:rPr lang="fa-IR" sz="2800" dirty="0" smtClean="0"/>
              <a:t> است اگر برای هر مقدار در دامنه جاری </a:t>
            </a:r>
            <a:r>
              <a:rPr lang="en-US" sz="2800" dirty="0" smtClean="0"/>
              <a:t>D</a:t>
            </a:r>
            <a:r>
              <a:rPr lang="en-US" sz="2800" baseline="-25000" dirty="0" smtClean="0"/>
              <a:t>i</a:t>
            </a:r>
            <a:r>
              <a:rPr lang="fa-IR" sz="2800" dirty="0" smtClean="0"/>
              <a:t> مقداری در دامنه </a:t>
            </a:r>
            <a:r>
              <a:rPr lang="en-US" sz="2800" dirty="0" err="1" smtClean="0"/>
              <a:t>D</a:t>
            </a:r>
            <a:r>
              <a:rPr lang="en-US" sz="2800" baseline="-25000" dirty="0" err="1" smtClean="0"/>
              <a:t>j</a:t>
            </a:r>
            <a:r>
              <a:rPr lang="fa-IR" sz="2800" dirty="0" smtClean="0"/>
              <a:t> وجود داشته باشد که محدودیت دودویی یال </a:t>
            </a:r>
            <a:r>
              <a:rPr lang="en-US" sz="2800" dirty="0" smtClean="0"/>
              <a:t>(</a:t>
            </a:r>
            <a:r>
              <a:rPr lang="en-US" sz="2800" dirty="0"/>
              <a:t>X</a:t>
            </a:r>
            <a:r>
              <a:rPr lang="en-US" sz="2800" baseline="-25000" dirty="0"/>
              <a:t>i</a:t>
            </a:r>
            <a:r>
              <a:rPr lang="en-US" sz="2800" dirty="0" smtClean="0"/>
              <a:t>, </a:t>
            </a:r>
            <a:r>
              <a:rPr lang="en-US" sz="2800" dirty="0" err="1"/>
              <a:t>X</a:t>
            </a:r>
            <a:r>
              <a:rPr lang="en-US" sz="2800" baseline="-25000" dirty="0" err="1"/>
              <a:t>j</a:t>
            </a:r>
            <a:r>
              <a:rPr lang="en-US" sz="2800" dirty="0" smtClean="0"/>
              <a:t>)</a:t>
            </a:r>
            <a:r>
              <a:rPr lang="fa-IR" sz="2800" dirty="0" smtClean="0"/>
              <a:t> را براورده سازد.</a:t>
            </a:r>
          </a:p>
          <a:p>
            <a:pPr algn="r" rtl="1"/>
            <a:endParaRPr lang="en-US" sz="2800" dirty="0"/>
          </a:p>
        </p:txBody>
      </p:sp>
      <p:sp>
        <p:nvSpPr>
          <p:cNvPr id="3" name="Slide Number Placeholder 2"/>
          <p:cNvSpPr>
            <a:spLocks noGrp="1"/>
          </p:cNvSpPr>
          <p:nvPr>
            <p:ph type="sldNum" sz="quarter" idx="12"/>
          </p:nvPr>
        </p:nvSpPr>
        <p:spPr/>
        <p:txBody>
          <a:bodyPr/>
          <a:lstStyle/>
          <a:p>
            <a:fld id="{46C42CB0-D3EE-410A-B21E-5092A3CB89D3}" type="slidenum">
              <a:rPr lang="en-US" smtClean="0"/>
              <a:t>153</a:t>
            </a:fld>
            <a:endParaRPr lang="en-US"/>
          </a:p>
        </p:txBody>
      </p:sp>
      <p:pic>
        <p:nvPicPr>
          <p:cNvPr id="6" name="Picture 5"/>
          <p:cNvPicPr>
            <a:picLocks noChangeAspect="1"/>
          </p:cNvPicPr>
          <p:nvPr/>
        </p:nvPicPr>
        <p:blipFill>
          <a:blip r:embed="rId3"/>
          <a:stretch>
            <a:fillRect/>
          </a:stretch>
        </p:blipFill>
        <p:spPr>
          <a:xfrm>
            <a:off x="3333750" y="5915025"/>
            <a:ext cx="990600" cy="361950"/>
          </a:xfrm>
          <a:prstGeom prst="rect">
            <a:avLst/>
          </a:prstGeom>
        </p:spPr>
      </p:pic>
      <p:pic>
        <p:nvPicPr>
          <p:cNvPr id="7" name="Picture 6"/>
          <p:cNvPicPr>
            <a:picLocks noChangeAspect="1"/>
          </p:cNvPicPr>
          <p:nvPr/>
        </p:nvPicPr>
        <p:blipFill>
          <a:blip r:embed="rId4"/>
          <a:stretch>
            <a:fillRect/>
          </a:stretch>
        </p:blipFill>
        <p:spPr>
          <a:xfrm>
            <a:off x="5095875" y="5857875"/>
            <a:ext cx="4362450" cy="419100"/>
          </a:xfrm>
          <a:prstGeom prst="rect">
            <a:avLst/>
          </a:prstGeom>
        </p:spPr>
      </p:pic>
    </p:spTree>
    <p:extLst>
      <p:ext uri="{BB962C8B-B14F-4D97-AF65-F5344CB8AC3E}">
        <p14:creationId xmlns:p14="http://schemas.microsoft.com/office/powerpoint/2010/main" val="135458478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4 Feb 2004</a:t>
            </a:r>
          </a:p>
        </p:txBody>
      </p:sp>
      <p:sp>
        <p:nvSpPr>
          <p:cNvPr id="6" name="Footer Placeholder 4"/>
          <p:cNvSpPr>
            <a:spLocks noGrp="1"/>
          </p:cNvSpPr>
          <p:nvPr>
            <p:ph type="ftr" sz="quarter" idx="11"/>
          </p:nvPr>
        </p:nvSpPr>
        <p:spPr/>
        <p:txBody>
          <a:bodyPr/>
          <a:lstStyle/>
          <a:p>
            <a:r>
              <a:rPr lang="en-US"/>
              <a:t>CS 3243 - Constraint Satisfaction</a:t>
            </a:r>
          </a:p>
        </p:txBody>
      </p:sp>
      <p:sp>
        <p:nvSpPr>
          <p:cNvPr id="7" name="Slide Number Placeholder 5"/>
          <p:cNvSpPr>
            <a:spLocks noGrp="1"/>
          </p:cNvSpPr>
          <p:nvPr>
            <p:ph type="sldNum" sz="quarter" idx="12"/>
          </p:nvPr>
        </p:nvSpPr>
        <p:spPr/>
        <p:txBody>
          <a:bodyPr/>
          <a:lstStyle/>
          <a:p>
            <a:fld id="{2E2966CF-9AA9-4757-BFCC-C9031D41BA21}" type="slidenum">
              <a:rPr lang="en-US"/>
              <a:pPr/>
              <a:t>154</a:t>
            </a:fld>
            <a:endParaRPr lang="en-US"/>
          </a:p>
        </p:txBody>
      </p:sp>
      <p:sp>
        <p:nvSpPr>
          <p:cNvPr id="50178" name="Rectangle 2"/>
          <p:cNvSpPr>
            <a:spLocks noGrp="1" noChangeArrowheads="1"/>
          </p:cNvSpPr>
          <p:nvPr>
            <p:ph type="title"/>
          </p:nvPr>
        </p:nvSpPr>
        <p:spPr/>
        <p:txBody>
          <a:bodyPr/>
          <a:lstStyle/>
          <a:p>
            <a:r>
              <a:rPr lang="en-US"/>
              <a:t>Arc consistency</a:t>
            </a:r>
          </a:p>
        </p:txBody>
      </p:sp>
      <p:sp>
        <p:nvSpPr>
          <p:cNvPr id="50179" name="Rectangle 3"/>
          <p:cNvSpPr>
            <a:spLocks noGrp="1" noChangeArrowheads="1"/>
          </p:cNvSpPr>
          <p:nvPr>
            <p:ph type="body" idx="1"/>
          </p:nvPr>
        </p:nvSpPr>
        <p:spPr/>
        <p:txBody>
          <a:bodyPr/>
          <a:lstStyle/>
          <a:p>
            <a:r>
              <a:rPr lang="en-US" sz="2400" dirty="0"/>
              <a:t>Simplest form of propagation makes each arc </a:t>
            </a:r>
            <a:r>
              <a:rPr lang="en-US" sz="2400" dirty="0">
                <a:solidFill>
                  <a:schemeClr val="accent2"/>
                </a:solidFill>
              </a:rPr>
              <a:t>consistent</a:t>
            </a:r>
            <a:endParaRPr lang="en-US" sz="2400" dirty="0"/>
          </a:p>
          <a:p>
            <a:r>
              <a:rPr lang="en-US" sz="2400" i="1" dirty="0"/>
              <a:t>X </a:t>
            </a:r>
            <a:r>
              <a:rPr lang="en-US" sz="2400" dirty="0">
                <a:sym typeface="Wingdings" panose="05000000000000000000" pitchFamily="2" charset="2"/>
              </a:rPr>
              <a:t></a:t>
            </a:r>
            <a:r>
              <a:rPr lang="en-US" sz="2400" i="1" dirty="0"/>
              <a:t>Y</a:t>
            </a:r>
            <a:r>
              <a:rPr lang="en-US" sz="2400" dirty="0"/>
              <a:t> is </a:t>
            </a:r>
            <a:r>
              <a:rPr lang="en-US" sz="2400"/>
              <a:t>consistent </a:t>
            </a:r>
            <a:r>
              <a:rPr lang="en-US" sz="2400" smtClean="0"/>
              <a:t>if
</a:t>
            </a:r>
            <a:r>
              <a:rPr lang="en-US" sz="2000" smtClean="0"/>
              <a:t>for </a:t>
            </a:r>
            <a:r>
              <a:rPr lang="en-US" sz="2000" dirty="0">
                <a:solidFill>
                  <a:srgbClr val="FF0000"/>
                </a:solidFill>
              </a:rPr>
              <a:t>every</a:t>
            </a:r>
            <a:r>
              <a:rPr lang="en-US" sz="2000" dirty="0"/>
              <a:t> value </a:t>
            </a:r>
            <a:r>
              <a:rPr lang="en-US" sz="2000" i="1" dirty="0"/>
              <a:t>x </a:t>
            </a:r>
            <a:r>
              <a:rPr lang="en-US" sz="2000" dirty="0"/>
              <a:t>of </a:t>
            </a:r>
            <a:r>
              <a:rPr lang="en-US" sz="2000" i="1" dirty="0"/>
              <a:t>X </a:t>
            </a:r>
            <a:r>
              <a:rPr lang="en-US" sz="2000" dirty="0"/>
              <a:t>there is </a:t>
            </a:r>
            <a:r>
              <a:rPr lang="en-US" sz="2000" dirty="0">
                <a:solidFill>
                  <a:srgbClr val="FF0000"/>
                </a:solidFill>
              </a:rPr>
              <a:t>some</a:t>
            </a:r>
            <a:r>
              <a:rPr lang="en-US" sz="2000" dirty="0"/>
              <a:t> </a:t>
            </a:r>
            <a:r>
              <a:rPr lang="en-US" sz="2000"/>
              <a:t>allowed </a:t>
            </a:r>
            <a:r>
              <a:rPr lang="en-US" sz="2000" i="1" smtClean="0"/>
              <a:t>y</a:t>
            </a:r>
            <a:endParaRPr lang="en-US" sz="2000" dirty="0"/>
          </a:p>
        </p:txBody>
      </p:sp>
      <p:pic>
        <p:nvPicPr>
          <p:cNvPr id="50182" name="Picture 6" descr="ac-example1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4738708"/>
            <a:ext cx="513397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18102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4 Feb 2004</a:t>
            </a:r>
          </a:p>
        </p:txBody>
      </p:sp>
      <p:sp>
        <p:nvSpPr>
          <p:cNvPr id="7" name="Footer Placeholder 4"/>
          <p:cNvSpPr>
            <a:spLocks noGrp="1"/>
          </p:cNvSpPr>
          <p:nvPr>
            <p:ph type="ftr" sz="quarter" idx="11"/>
          </p:nvPr>
        </p:nvSpPr>
        <p:spPr/>
        <p:txBody>
          <a:bodyPr/>
          <a:lstStyle/>
          <a:p>
            <a:r>
              <a:rPr lang="en-US"/>
              <a:t>CS 3243 - Constraint Satisfaction</a:t>
            </a:r>
          </a:p>
        </p:txBody>
      </p:sp>
      <p:sp>
        <p:nvSpPr>
          <p:cNvPr id="8" name="Slide Number Placeholder 5"/>
          <p:cNvSpPr>
            <a:spLocks noGrp="1"/>
          </p:cNvSpPr>
          <p:nvPr>
            <p:ph type="sldNum" sz="quarter" idx="12"/>
          </p:nvPr>
        </p:nvSpPr>
        <p:spPr/>
        <p:txBody>
          <a:bodyPr/>
          <a:lstStyle/>
          <a:p>
            <a:fld id="{76263730-C6D4-43C3-A5DD-A5E6C44B3E79}" type="slidenum">
              <a:rPr lang="en-US"/>
              <a:pPr/>
              <a:t>155</a:t>
            </a:fld>
            <a:endParaRPr lang="en-US"/>
          </a:p>
        </p:txBody>
      </p:sp>
      <p:sp>
        <p:nvSpPr>
          <p:cNvPr id="29698" name="Rectangle 2"/>
          <p:cNvSpPr>
            <a:spLocks noGrp="1" noChangeArrowheads="1"/>
          </p:cNvSpPr>
          <p:nvPr>
            <p:ph type="title"/>
          </p:nvPr>
        </p:nvSpPr>
        <p:spPr/>
        <p:txBody>
          <a:bodyPr/>
          <a:lstStyle/>
          <a:p>
            <a:r>
              <a:rPr lang="en-US"/>
              <a:t>Arc consistency</a:t>
            </a:r>
          </a:p>
        </p:txBody>
      </p:sp>
      <p:sp>
        <p:nvSpPr>
          <p:cNvPr id="29699" name="Rectangle 3"/>
          <p:cNvSpPr>
            <a:spLocks noGrp="1" noChangeArrowheads="1"/>
          </p:cNvSpPr>
          <p:nvPr>
            <p:ph type="body" idx="1"/>
          </p:nvPr>
        </p:nvSpPr>
        <p:spPr/>
        <p:txBody>
          <a:bodyPr/>
          <a:lstStyle/>
          <a:p>
            <a:r>
              <a:rPr lang="en-US" sz="2400"/>
              <a:t>Simplest form of propagation makes each arc </a:t>
            </a:r>
            <a:r>
              <a:rPr lang="en-US" sz="2400">
                <a:solidFill>
                  <a:schemeClr val="accent2"/>
                </a:solidFill>
              </a:rPr>
              <a:t>consistent</a:t>
            </a:r>
            <a:endParaRPr lang="en-US" sz="2400"/>
          </a:p>
          <a:p>
            <a:r>
              <a:rPr lang="en-US" sz="2400" i="1"/>
              <a:t>X </a:t>
            </a:r>
            <a:r>
              <a:rPr lang="en-US" sz="2400">
                <a:sym typeface="Wingdings" panose="05000000000000000000" pitchFamily="2" charset="2"/>
              </a:rPr>
              <a:t></a:t>
            </a:r>
            <a:r>
              <a:rPr lang="en-US" sz="2400" i="1"/>
              <a:t>Y</a:t>
            </a:r>
            <a:r>
              <a:rPr lang="en-US" sz="2400"/>
              <a:t> is consistent iff
</a:t>
            </a:r>
          </a:p>
          <a:p>
            <a:pPr lvl="1">
              <a:buFont typeface="Wingdings" panose="05000000000000000000" pitchFamily="2" charset="2"/>
              <a:buNone/>
            </a:pPr>
            <a:r>
              <a:rPr lang="en-US" sz="2000"/>
              <a:t>for </a:t>
            </a:r>
            <a:r>
              <a:rPr lang="en-US" sz="2000">
                <a:solidFill>
                  <a:srgbClr val="FF0000"/>
                </a:solidFill>
              </a:rPr>
              <a:t>every</a:t>
            </a:r>
            <a:r>
              <a:rPr lang="en-US" sz="2000"/>
              <a:t> value </a:t>
            </a:r>
            <a:r>
              <a:rPr lang="en-US" sz="2000" i="1"/>
              <a:t>x </a:t>
            </a:r>
            <a:r>
              <a:rPr lang="en-US" sz="2000"/>
              <a:t>of </a:t>
            </a:r>
            <a:r>
              <a:rPr lang="en-US" sz="2000" i="1"/>
              <a:t>X </a:t>
            </a:r>
            <a:r>
              <a:rPr lang="en-US" sz="2000"/>
              <a:t>there is </a:t>
            </a:r>
            <a:r>
              <a:rPr lang="en-US" sz="2000">
                <a:solidFill>
                  <a:srgbClr val="FF0000"/>
                </a:solidFill>
              </a:rPr>
              <a:t>some</a:t>
            </a:r>
            <a:r>
              <a:rPr lang="en-US" sz="2000"/>
              <a:t> allowed </a:t>
            </a:r>
            <a:r>
              <a:rPr lang="en-US" sz="2000" i="1"/>
              <a:t>y</a:t>
            </a:r>
            <a:r>
              <a:rPr lang="en-US" sz="2000"/>
              <a:t>
</a:t>
            </a:r>
          </a:p>
        </p:txBody>
      </p:sp>
      <p:pic>
        <p:nvPicPr>
          <p:cNvPr id="29702" name="Picture 6" descr="ac-example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449" y="4738708"/>
            <a:ext cx="513397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24181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4 Feb 2004</a:t>
            </a:r>
          </a:p>
        </p:txBody>
      </p:sp>
      <p:sp>
        <p:nvSpPr>
          <p:cNvPr id="6" name="Footer Placeholder 4"/>
          <p:cNvSpPr>
            <a:spLocks noGrp="1"/>
          </p:cNvSpPr>
          <p:nvPr>
            <p:ph type="ftr" sz="quarter" idx="11"/>
          </p:nvPr>
        </p:nvSpPr>
        <p:spPr/>
        <p:txBody>
          <a:bodyPr/>
          <a:lstStyle/>
          <a:p>
            <a:r>
              <a:rPr lang="en-US"/>
              <a:t>CS 3243 - Constraint Satisfaction</a:t>
            </a:r>
          </a:p>
        </p:txBody>
      </p:sp>
      <p:sp>
        <p:nvSpPr>
          <p:cNvPr id="7" name="Slide Number Placeholder 5"/>
          <p:cNvSpPr>
            <a:spLocks noGrp="1"/>
          </p:cNvSpPr>
          <p:nvPr>
            <p:ph type="sldNum" sz="quarter" idx="12"/>
          </p:nvPr>
        </p:nvSpPr>
        <p:spPr/>
        <p:txBody>
          <a:bodyPr/>
          <a:lstStyle/>
          <a:p>
            <a:fld id="{999003C6-6ECE-43EE-BF8C-65FDBA60F70C}" type="slidenum">
              <a:rPr lang="en-US"/>
              <a:pPr/>
              <a:t>156</a:t>
            </a:fld>
            <a:endParaRPr lang="en-US"/>
          </a:p>
        </p:txBody>
      </p:sp>
      <p:sp>
        <p:nvSpPr>
          <p:cNvPr id="48130" name="Rectangle 2"/>
          <p:cNvSpPr>
            <a:spLocks noGrp="1" noChangeArrowheads="1"/>
          </p:cNvSpPr>
          <p:nvPr>
            <p:ph type="title"/>
          </p:nvPr>
        </p:nvSpPr>
        <p:spPr/>
        <p:txBody>
          <a:bodyPr/>
          <a:lstStyle/>
          <a:p>
            <a:r>
              <a:rPr lang="en-US"/>
              <a:t>Arc consistency</a:t>
            </a:r>
          </a:p>
        </p:txBody>
      </p:sp>
      <p:sp>
        <p:nvSpPr>
          <p:cNvPr id="48131" name="Rectangle 3"/>
          <p:cNvSpPr>
            <a:spLocks noGrp="1" noChangeArrowheads="1"/>
          </p:cNvSpPr>
          <p:nvPr>
            <p:ph type="body" idx="1"/>
          </p:nvPr>
        </p:nvSpPr>
        <p:spPr/>
        <p:txBody>
          <a:bodyPr>
            <a:normAutofit/>
          </a:bodyPr>
          <a:lstStyle/>
          <a:p>
            <a:r>
              <a:rPr lang="en-US" sz="2400" dirty="0"/>
              <a:t>Simplest form of propagation makes each arc </a:t>
            </a:r>
            <a:r>
              <a:rPr lang="en-US" sz="2400" dirty="0">
                <a:solidFill>
                  <a:schemeClr val="accent2"/>
                </a:solidFill>
              </a:rPr>
              <a:t>consistent</a:t>
            </a:r>
            <a:endParaRPr lang="en-US" sz="2400" dirty="0"/>
          </a:p>
          <a:p>
            <a:r>
              <a:rPr lang="en-US" sz="2400" i="1" dirty="0"/>
              <a:t>X </a:t>
            </a:r>
            <a:r>
              <a:rPr lang="en-US" sz="2400" dirty="0">
                <a:sym typeface="Wingdings" panose="05000000000000000000" pitchFamily="2" charset="2"/>
              </a:rPr>
              <a:t></a:t>
            </a:r>
            <a:r>
              <a:rPr lang="en-US" sz="2400" i="1" dirty="0"/>
              <a:t>Y</a:t>
            </a:r>
            <a:r>
              <a:rPr lang="en-US" sz="2400" dirty="0"/>
              <a:t> is consistent </a:t>
            </a:r>
            <a:r>
              <a:rPr lang="en-US" sz="2400" dirty="0" err="1"/>
              <a:t>iff</a:t>
            </a:r>
            <a:r>
              <a:rPr lang="en-US" sz="2400" dirty="0"/>
              <a:t>
</a:t>
            </a:r>
            <a:r>
              <a:rPr lang="en-US" sz="2000" dirty="0" smtClean="0"/>
              <a:t>for </a:t>
            </a:r>
            <a:r>
              <a:rPr lang="en-US" sz="2000" dirty="0">
                <a:solidFill>
                  <a:srgbClr val="FF0000"/>
                </a:solidFill>
              </a:rPr>
              <a:t>every</a:t>
            </a:r>
            <a:r>
              <a:rPr lang="en-US" sz="2000" dirty="0"/>
              <a:t> value </a:t>
            </a:r>
            <a:r>
              <a:rPr lang="en-US" sz="2000" i="1" dirty="0"/>
              <a:t>x </a:t>
            </a:r>
            <a:r>
              <a:rPr lang="en-US" sz="2000" dirty="0"/>
              <a:t>of </a:t>
            </a:r>
            <a:r>
              <a:rPr lang="en-US" sz="2000" i="1" dirty="0"/>
              <a:t>X </a:t>
            </a:r>
            <a:r>
              <a:rPr lang="en-US" sz="2000" dirty="0"/>
              <a:t>there is </a:t>
            </a:r>
            <a:r>
              <a:rPr lang="en-US" sz="2000" dirty="0">
                <a:solidFill>
                  <a:srgbClr val="FF0000"/>
                </a:solidFill>
              </a:rPr>
              <a:t>some</a:t>
            </a:r>
            <a:r>
              <a:rPr lang="en-US" sz="2000" dirty="0"/>
              <a:t> allowed </a:t>
            </a:r>
            <a:r>
              <a:rPr lang="en-US" sz="2000" i="1" dirty="0" smtClean="0"/>
              <a:t>y</a:t>
            </a:r>
            <a:endParaRPr lang="en-US" sz="1800" dirty="0" smtClean="0"/>
          </a:p>
          <a:p>
            <a:r>
              <a:rPr lang="en-US" sz="2400" dirty="0" smtClean="0"/>
              <a:t>If </a:t>
            </a:r>
            <a:r>
              <a:rPr lang="en-US" sz="2400" i="1" dirty="0" smtClean="0"/>
              <a:t>X</a:t>
            </a:r>
            <a:r>
              <a:rPr lang="en-US" sz="2400" dirty="0" smtClean="0"/>
              <a:t> loses a value, neighbors of </a:t>
            </a:r>
            <a:r>
              <a:rPr lang="en-US" sz="2400" i="1" dirty="0" smtClean="0"/>
              <a:t>X</a:t>
            </a:r>
            <a:r>
              <a:rPr lang="en-US" sz="2400" dirty="0" smtClean="0"/>
              <a:t> need to be rechecked</a:t>
            </a:r>
            <a:endParaRPr lang="en-US" sz="2400" dirty="0"/>
          </a:p>
        </p:txBody>
      </p:sp>
      <p:pic>
        <p:nvPicPr>
          <p:cNvPr id="48134" name="Picture 6" descr="ac-example3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811" y="4738708"/>
            <a:ext cx="513397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48075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4 Feb 2004</a:t>
            </a:r>
          </a:p>
        </p:txBody>
      </p:sp>
      <p:sp>
        <p:nvSpPr>
          <p:cNvPr id="6" name="Footer Placeholder 4"/>
          <p:cNvSpPr>
            <a:spLocks noGrp="1"/>
          </p:cNvSpPr>
          <p:nvPr>
            <p:ph type="ftr" sz="quarter" idx="11"/>
          </p:nvPr>
        </p:nvSpPr>
        <p:spPr/>
        <p:txBody>
          <a:bodyPr/>
          <a:lstStyle/>
          <a:p>
            <a:r>
              <a:rPr lang="en-US"/>
              <a:t>CS 3243 - Constraint Satisfaction</a:t>
            </a:r>
          </a:p>
        </p:txBody>
      </p:sp>
      <p:sp>
        <p:nvSpPr>
          <p:cNvPr id="7" name="Slide Number Placeholder 5"/>
          <p:cNvSpPr>
            <a:spLocks noGrp="1"/>
          </p:cNvSpPr>
          <p:nvPr>
            <p:ph type="sldNum" sz="quarter" idx="12"/>
          </p:nvPr>
        </p:nvSpPr>
        <p:spPr/>
        <p:txBody>
          <a:bodyPr/>
          <a:lstStyle/>
          <a:p>
            <a:fld id="{C514B0CE-CCD0-4F41-BB3A-E707E86040F6}" type="slidenum">
              <a:rPr lang="en-US"/>
              <a:pPr/>
              <a:t>157</a:t>
            </a:fld>
            <a:endParaRPr lang="en-US"/>
          </a:p>
        </p:txBody>
      </p:sp>
      <p:sp>
        <p:nvSpPr>
          <p:cNvPr id="49154" name="Rectangle 2"/>
          <p:cNvSpPr>
            <a:spLocks noGrp="1" noChangeArrowheads="1"/>
          </p:cNvSpPr>
          <p:nvPr>
            <p:ph type="title"/>
          </p:nvPr>
        </p:nvSpPr>
        <p:spPr/>
        <p:txBody>
          <a:bodyPr/>
          <a:lstStyle/>
          <a:p>
            <a:r>
              <a:rPr lang="en-US"/>
              <a:t>Arc consistency</a:t>
            </a:r>
          </a:p>
        </p:txBody>
      </p:sp>
      <p:sp>
        <p:nvSpPr>
          <p:cNvPr id="49155" name="Rectangle 3"/>
          <p:cNvSpPr>
            <a:spLocks noGrp="1" noChangeArrowheads="1"/>
          </p:cNvSpPr>
          <p:nvPr>
            <p:ph type="body" idx="1"/>
          </p:nvPr>
        </p:nvSpPr>
        <p:spPr/>
        <p:txBody>
          <a:bodyPr>
            <a:normAutofit/>
          </a:bodyPr>
          <a:lstStyle/>
          <a:p>
            <a:r>
              <a:rPr lang="en-US" sz="2000" dirty="0"/>
              <a:t>Simplest form of propagation makes each arc </a:t>
            </a:r>
            <a:r>
              <a:rPr lang="en-US" sz="2000" dirty="0">
                <a:solidFill>
                  <a:schemeClr val="accent2"/>
                </a:solidFill>
              </a:rPr>
              <a:t>consistent</a:t>
            </a:r>
            <a:endParaRPr lang="en-US" sz="2000" dirty="0"/>
          </a:p>
          <a:p>
            <a:r>
              <a:rPr lang="en-US" sz="2000" i="1" dirty="0"/>
              <a:t>X </a:t>
            </a:r>
            <a:r>
              <a:rPr lang="en-US" sz="2000" dirty="0">
                <a:sym typeface="Wingdings" panose="05000000000000000000" pitchFamily="2" charset="2"/>
              </a:rPr>
              <a:t></a:t>
            </a:r>
            <a:r>
              <a:rPr lang="en-US" sz="2000" i="1" dirty="0"/>
              <a:t>Y</a:t>
            </a:r>
            <a:r>
              <a:rPr lang="en-US" sz="2000" dirty="0"/>
              <a:t> is consistent </a:t>
            </a:r>
            <a:r>
              <a:rPr lang="en-US" sz="2000" dirty="0" err="1"/>
              <a:t>iff</a:t>
            </a:r>
            <a:r>
              <a:rPr lang="en-US" sz="2000" dirty="0"/>
              <a:t>
</a:t>
            </a:r>
            <a:r>
              <a:rPr lang="en-US" dirty="0" smtClean="0"/>
              <a:t>for </a:t>
            </a:r>
            <a:r>
              <a:rPr lang="en-US" dirty="0">
                <a:solidFill>
                  <a:srgbClr val="FF0000"/>
                </a:solidFill>
              </a:rPr>
              <a:t>every</a:t>
            </a:r>
            <a:r>
              <a:rPr lang="en-US" dirty="0"/>
              <a:t> value </a:t>
            </a:r>
            <a:r>
              <a:rPr lang="en-US" i="1" dirty="0"/>
              <a:t>x </a:t>
            </a:r>
            <a:r>
              <a:rPr lang="en-US" dirty="0"/>
              <a:t>of </a:t>
            </a:r>
            <a:r>
              <a:rPr lang="en-US" i="1" dirty="0"/>
              <a:t>X </a:t>
            </a:r>
            <a:r>
              <a:rPr lang="en-US" dirty="0"/>
              <a:t>there is </a:t>
            </a:r>
            <a:r>
              <a:rPr lang="en-US" dirty="0">
                <a:solidFill>
                  <a:srgbClr val="FF0000"/>
                </a:solidFill>
              </a:rPr>
              <a:t>some</a:t>
            </a:r>
            <a:r>
              <a:rPr lang="en-US" dirty="0"/>
              <a:t> allowed </a:t>
            </a:r>
            <a:r>
              <a:rPr lang="en-US" i="1" dirty="0" smtClean="0"/>
              <a:t>y</a:t>
            </a:r>
            <a:endParaRPr lang="en-US" sz="1600" dirty="0" smtClean="0"/>
          </a:p>
          <a:p>
            <a:r>
              <a:rPr lang="en-US" sz="2000" dirty="0" smtClean="0"/>
              <a:t>If </a:t>
            </a:r>
            <a:r>
              <a:rPr lang="en-US" sz="2000" i="1" dirty="0" smtClean="0"/>
              <a:t>X</a:t>
            </a:r>
            <a:r>
              <a:rPr lang="en-US" sz="2000" dirty="0" smtClean="0"/>
              <a:t> loses a value, neighbors of </a:t>
            </a:r>
            <a:r>
              <a:rPr lang="en-US" sz="2000" i="1" dirty="0" smtClean="0"/>
              <a:t>X</a:t>
            </a:r>
            <a:r>
              <a:rPr lang="en-US" sz="2000" dirty="0" smtClean="0"/>
              <a:t> need to be rechecked</a:t>
            </a:r>
          </a:p>
          <a:p>
            <a:r>
              <a:rPr lang="en-US" sz="2000" dirty="0" smtClean="0"/>
              <a:t>Arc </a:t>
            </a:r>
            <a:r>
              <a:rPr lang="en-US" sz="2000" dirty="0"/>
              <a:t>consistency detects failure earlier than forward checking
</a:t>
            </a:r>
            <a:r>
              <a:rPr lang="en-US" sz="2000" dirty="0" smtClean="0"/>
              <a:t>Can </a:t>
            </a:r>
            <a:r>
              <a:rPr lang="en-US" sz="2000" dirty="0"/>
              <a:t>be run as a preprocessor or after each assignment
</a:t>
            </a:r>
          </a:p>
        </p:txBody>
      </p:sp>
      <p:pic>
        <p:nvPicPr>
          <p:cNvPr id="49158" name="Picture 6" descr="ac-example4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811" y="4738708"/>
            <a:ext cx="5133975"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36003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الگوریتم </a:t>
            </a:r>
            <a:r>
              <a:rPr lang="en-US" dirty="0" smtClean="0"/>
              <a:t>AC-3</a:t>
            </a:r>
            <a:r>
              <a:rPr lang="fa-IR" dirty="0" smtClean="0"/>
              <a:t> برای بررسی سازگاری یال</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158</a:t>
            </a:fld>
            <a:endParaRPr lang="en-US"/>
          </a:p>
        </p:txBody>
      </p:sp>
      <p:pic>
        <p:nvPicPr>
          <p:cNvPr id="8" name="Picture 7"/>
          <p:cNvPicPr>
            <a:picLocks noChangeAspect="1"/>
          </p:cNvPicPr>
          <p:nvPr/>
        </p:nvPicPr>
        <p:blipFill>
          <a:blip r:embed="rId3"/>
          <a:stretch>
            <a:fillRect/>
          </a:stretch>
        </p:blipFill>
        <p:spPr>
          <a:xfrm>
            <a:off x="2157412" y="1538287"/>
            <a:ext cx="8326438" cy="4995863"/>
          </a:xfrm>
          <a:prstGeom prst="rect">
            <a:avLst/>
          </a:prstGeom>
        </p:spPr>
      </p:pic>
    </p:spTree>
    <p:extLst>
      <p:ext uri="{BB962C8B-B14F-4D97-AF65-F5344CB8AC3E}">
        <p14:creationId xmlns:p14="http://schemas.microsoft.com/office/powerpoint/2010/main" val="136181541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سازگاری یال کلی (</a:t>
            </a:r>
            <a:r>
              <a:rPr lang="en-US" dirty="0"/>
              <a:t>generalized arc-</a:t>
            </a:r>
            <a:r>
              <a:rPr lang="en-US" dirty="0" err="1"/>
              <a:t>consistancy</a:t>
            </a:r>
            <a:r>
              <a:rPr lang="fa-IR" dirty="0"/>
              <a:t>)</a:t>
            </a:r>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800" dirty="0" smtClean="0"/>
              <a:t>یک متغیر </a:t>
            </a:r>
            <a:r>
              <a:rPr lang="en-US" sz="2800" dirty="0" smtClean="0"/>
              <a:t>X</a:t>
            </a:r>
            <a:r>
              <a:rPr lang="en-US" sz="2800" baseline="-25000" dirty="0" smtClean="0"/>
              <a:t>i</a:t>
            </a:r>
            <a:r>
              <a:rPr lang="fa-IR" sz="2800" dirty="0" smtClean="0"/>
              <a:t> سازگار یال کلی است که با توجه به محدودیت </a:t>
            </a:r>
            <a:r>
              <a:rPr lang="en-US" sz="2800" dirty="0" smtClean="0"/>
              <a:t>n</a:t>
            </a:r>
            <a:r>
              <a:rPr lang="fa-IR" sz="2800" dirty="0" smtClean="0"/>
              <a:t> تایی اگر برای هر مقدار </a:t>
            </a:r>
            <a:r>
              <a:rPr lang="en-US" sz="2800" dirty="0" smtClean="0"/>
              <a:t>v</a:t>
            </a:r>
            <a:r>
              <a:rPr lang="fa-IR" sz="2800" dirty="0" smtClean="0"/>
              <a:t> در دامنه </a:t>
            </a:r>
            <a:r>
              <a:rPr lang="en-US" sz="2800" dirty="0"/>
              <a:t>X</a:t>
            </a:r>
            <a:r>
              <a:rPr lang="en-US" sz="2800" baseline="-25000" dirty="0"/>
              <a:t>i</a:t>
            </a:r>
            <a:r>
              <a:rPr lang="fa-IR" sz="2800" dirty="0"/>
              <a:t> </a:t>
            </a:r>
            <a:r>
              <a:rPr lang="fa-IR" sz="2800" dirty="0" smtClean="0"/>
              <a:t> یک سری از مقادیر وجود داشته باشد که محدودیت های چندتایی را براورده سازد. مثال</a:t>
            </a:r>
          </a:p>
          <a:p>
            <a:pPr lvl="1" algn="r" rtl="1"/>
            <a:r>
              <a:rPr lang="fa-IR" sz="2600" dirty="0" smtClean="0"/>
              <a:t>محدودیت</a:t>
            </a:r>
          </a:p>
          <a:p>
            <a:pPr lvl="1" algn="r" rtl="1"/>
            <a:r>
              <a:rPr lang="fa-IR" sz="2600" dirty="0" smtClean="0"/>
              <a:t>دامنه ها </a:t>
            </a:r>
          </a:p>
          <a:p>
            <a:pPr lvl="1" algn="r" rtl="1"/>
            <a:r>
              <a:rPr lang="fa-IR" sz="2600" dirty="0" smtClean="0"/>
              <a:t>مقادیر </a:t>
            </a:r>
            <a:r>
              <a:rPr lang="en-US" sz="2600" dirty="0" smtClean="0"/>
              <a:t>2</a:t>
            </a:r>
            <a:r>
              <a:rPr lang="fa-IR" sz="2600" dirty="0" smtClean="0"/>
              <a:t> و </a:t>
            </a:r>
            <a:r>
              <a:rPr lang="en-US" sz="2600" dirty="0" smtClean="0"/>
              <a:t>3</a:t>
            </a:r>
            <a:r>
              <a:rPr lang="fa-IR" sz="2600" dirty="0" smtClean="0"/>
              <a:t> باید از دامنه </a:t>
            </a:r>
            <a:r>
              <a:rPr lang="en-US" sz="2600" dirty="0" smtClean="0"/>
              <a:t>X</a:t>
            </a:r>
            <a:r>
              <a:rPr lang="fa-IR" sz="2600" dirty="0" smtClean="0"/>
              <a:t> حذف گردد چون محدودیت با وجود انها براورده نخواهد شد.</a:t>
            </a:r>
          </a:p>
          <a:p>
            <a:pPr algn="r" rtl="1"/>
            <a:endParaRPr lang="fa-IR" sz="2800" dirty="0" smtClean="0"/>
          </a:p>
          <a:p>
            <a:pPr algn="r" rtl="1"/>
            <a:endParaRPr lang="fa-IR" sz="2800" dirty="0" smtClean="0"/>
          </a:p>
          <a:p>
            <a:pPr algn="r" rtl="1"/>
            <a:endParaRPr lang="en-US" sz="2800" dirty="0"/>
          </a:p>
        </p:txBody>
      </p:sp>
      <p:sp>
        <p:nvSpPr>
          <p:cNvPr id="3" name="Slide Number Placeholder 2"/>
          <p:cNvSpPr>
            <a:spLocks noGrp="1"/>
          </p:cNvSpPr>
          <p:nvPr>
            <p:ph type="sldNum" sz="quarter" idx="12"/>
          </p:nvPr>
        </p:nvSpPr>
        <p:spPr/>
        <p:txBody>
          <a:bodyPr/>
          <a:lstStyle/>
          <a:p>
            <a:fld id="{46C42CB0-D3EE-410A-B21E-5092A3CB89D3}" type="slidenum">
              <a:rPr lang="en-US" smtClean="0"/>
              <a:t>159</a:t>
            </a:fld>
            <a:endParaRPr lang="en-US"/>
          </a:p>
        </p:txBody>
      </p:sp>
      <p:pic>
        <p:nvPicPr>
          <p:cNvPr id="4" name="Picture 3"/>
          <p:cNvPicPr>
            <a:picLocks noChangeAspect="1"/>
          </p:cNvPicPr>
          <p:nvPr/>
        </p:nvPicPr>
        <p:blipFill>
          <a:blip r:embed="rId3"/>
          <a:stretch>
            <a:fillRect/>
          </a:stretch>
        </p:blipFill>
        <p:spPr>
          <a:xfrm>
            <a:off x="7759701" y="3534180"/>
            <a:ext cx="1662650" cy="355463"/>
          </a:xfrm>
          <a:prstGeom prst="rect">
            <a:avLst/>
          </a:prstGeom>
        </p:spPr>
      </p:pic>
      <p:pic>
        <p:nvPicPr>
          <p:cNvPr id="8" name="Picture 7"/>
          <p:cNvPicPr>
            <a:picLocks noChangeAspect="1"/>
          </p:cNvPicPr>
          <p:nvPr/>
        </p:nvPicPr>
        <p:blipFill>
          <a:blip r:embed="rId4"/>
          <a:stretch>
            <a:fillRect/>
          </a:stretch>
        </p:blipFill>
        <p:spPr>
          <a:xfrm>
            <a:off x="8155103" y="4118243"/>
            <a:ext cx="1267247" cy="395288"/>
          </a:xfrm>
          <a:prstGeom prst="rect">
            <a:avLst/>
          </a:prstGeom>
        </p:spPr>
      </p:pic>
    </p:spTree>
    <p:extLst>
      <p:ext uri="{BB962C8B-B14F-4D97-AF65-F5344CB8AC3E}">
        <p14:creationId xmlns:p14="http://schemas.microsoft.com/office/powerpoint/2010/main" val="466759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ملاکهای کارایی روشهای جستجو</a:t>
            </a:r>
            <a:endParaRPr lang="en-US" dirty="0"/>
          </a:p>
        </p:txBody>
      </p:sp>
      <p:sp>
        <p:nvSpPr>
          <p:cNvPr id="3" name="Content Placeholder 2"/>
          <p:cNvSpPr>
            <a:spLocks noGrp="1"/>
          </p:cNvSpPr>
          <p:nvPr>
            <p:ph idx="1"/>
          </p:nvPr>
        </p:nvSpPr>
        <p:spPr/>
        <p:txBody>
          <a:bodyPr>
            <a:normAutofit/>
          </a:bodyPr>
          <a:lstStyle/>
          <a:p>
            <a:pPr algn="r" rtl="1"/>
            <a:r>
              <a:rPr lang="fa-IR" sz="2400" dirty="0" smtClean="0"/>
              <a:t>کامل بودن </a:t>
            </a:r>
          </a:p>
          <a:p>
            <a:pPr algn="r" rtl="1"/>
            <a:r>
              <a:rPr lang="fa-IR" sz="2400" dirty="0" smtClean="0"/>
              <a:t>بهینگی</a:t>
            </a:r>
          </a:p>
          <a:p>
            <a:pPr algn="r" rtl="1"/>
            <a:r>
              <a:rPr lang="fa-IR" sz="2400" dirty="0" smtClean="0"/>
              <a:t>پیچیدگی زمانی</a:t>
            </a:r>
          </a:p>
          <a:p>
            <a:pPr algn="r" rtl="1"/>
            <a:r>
              <a:rPr lang="fa-IR" sz="2400" dirty="0" smtClean="0"/>
              <a:t>پیچیدگی فضایی</a:t>
            </a:r>
          </a:p>
          <a:p>
            <a:pPr algn="r" rtl="1"/>
            <a:r>
              <a:rPr lang="fa-IR" sz="2400" dirty="0" smtClean="0"/>
              <a:t>فاکتور انشعاب  </a:t>
            </a:r>
            <a:r>
              <a:rPr lang="en-US" sz="2400" dirty="0" smtClean="0"/>
              <a:t>b</a:t>
            </a:r>
          </a:p>
          <a:p>
            <a:pPr algn="r" rtl="1"/>
            <a:r>
              <a:rPr lang="fa-IR" sz="2400" dirty="0" smtClean="0"/>
              <a:t>عمق راه حل </a:t>
            </a:r>
            <a:r>
              <a:rPr lang="en-US" sz="2400" dirty="0" smtClean="0"/>
              <a:t>d</a:t>
            </a:r>
            <a:endParaRPr lang="fa-IR" sz="2400" dirty="0" smtClean="0"/>
          </a:p>
          <a:p>
            <a:pPr algn="r" rtl="1"/>
            <a:r>
              <a:rPr lang="fa-IR" sz="2400" dirty="0" smtClean="0"/>
              <a:t>بیشترین عمق گراف </a:t>
            </a:r>
            <a:r>
              <a:rPr lang="en-US" sz="2400" dirty="0" smtClean="0"/>
              <a:t>m</a:t>
            </a:r>
            <a:endParaRPr lang="en-US" sz="2400" dirty="0"/>
          </a:p>
        </p:txBody>
      </p:sp>
      <p:sp>
        <p:nvSpPr>
          <p:cNvPr id="4" name="Slide Number Placeholder 3"/>
          <p:cNvSpPr>
            <a:spLocks noGrp="1"/>
          </p:cNvSpPr>
          <p:nvPr>
            <p:ph type="sldNum" sz="quarter" idx="12"/>
          </p:nvPr>
        </p:nvSpPr>
        <p:spPr/>
        <p:txBody>
          <a:bodyPr/>
          <a:lstStyle/>
          <a:p>
            <a:fld id="{46C42CB0-D3EE-410A-B21E-5092A3CB89D3}" type="slidenum">
              <a:rPr lang="en-US" smtClean="0"/>
              <a:t>16</a:t>
            </a:fld>
            <a:endParaRPr lang="en-US"/>
          </a:p>
        </p:txBody>
      </p:sp>
    </p:spTree>
    <p:extLst>
      <p:ext uri="{BB962C8B-B14F-4D97-AF65-F5344CB8AC3E}">
        <p14:creationId xmlns:p14="http://schemas.microsoft.com/office/powerpoint/2010/main" val="1588782460"/>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سازگاری </a:t>
            </a:r>
            <a:r>
              <a:rPr lang="fa-IR" dirty="0" smtClean="0"/>
              <a:t>مسیر</a:t>
            </a:r>
            <a:endParaRPr lang="fa-IR" dirty="0"/>
          </a:p>
        </p:txBody>
      </p:sp>
      <p:sp>
        <p:nvSpPr>
          <p:cNvPr id="5" name="Content Placeholder 4"/>
          <p:cNvSpPr>
            <a:spLocks noGrp="1"/>
          </p:cNvSpPr>
          <p:nvPr>
            <p:ph idx="1"/>
          </p:nvPr>
        </p:nvSpPr>
        <p:spPr>
          <a:xfrm>
            <a:off x="1786597" y="2133600"/>
            <a:ext cx="9718015" cy="4436012"/>
          </a:xfrm>
        </p:spPr>
        <p:txBody>
          <a:bodyPr>
            <a:normAutofit lnSpcReduction="10000"/>
          </a:bodyPr>
          <a:lstStyle/>
          <a:p>
            <a:pPr algn="r" rtl="1"/>
            <a:r>
              <a:rPr lang="fa-IR" sz="2800" dirty="0" smtClean="0"/>
              <a:t>یک مجموعه دوتایی از متغیرها </a:t>
            </a:r>
            <a:r>
              <a:rPr lang="en-US" sz="2800" dirty="0" smtClean="0"/>
              <a:t>{X</a:t>
            </a:r>
            <a:r>
              <a:rPr lang="en-US" sz="2800" baseline="-25000" dirty="0" smtClean="0"/>
              <a:t>i</a:t>
            </a:r>
            <a:r>
              <a:rPr lang="en-US" sz="2800" dirty="0" smtClean="0"/>
              <a:t>, </a:t>
            </a:r>
            <a:r>
              <a:rPr lang="en-US" sz="2800" dirty="0" err="1" smtClean="0"/>
              <a:t>X</a:t>
            </a:r>
            <a:r>
              <a:rPr lang="en-US" sz="2800" baseline="-25000" dirty="0" err="1" smtClean="0"/>
              <a:t>j</a:t>
            </a:r>
            <a:r>
              <a:rPr lang="en-US" sz="2800" dirty="0" smtClean="0"/>
              <a:t>}</a:t>
            </a:r>
            <a:r>
              <a:rPr lang="fa-IR" sz="2800" dirty="0" smtClean="0"/>
              <a:t> با توجه به متغیر سوم </a:t>
            </a:r>
            <a:r>
              <a:rPr lang="en-US" sz="2800" dirty="0" err="1" smtClean="0"/>
              <a:t>X</a:t>
            </a:r>
            <a:r>
              <a:rPr lang="en-US" sz="2800" i="1" baseline="-25000" dirty="0" err="1" smtClean="0"/>
              <a:t>m</a:t>
            </a:r>
            <a:r>
              <a:rPr lang="fa-IR" sz="2800" dirty="0" smtClean="0"/>
              <a:t> سازگار مسیر اند اگر برای هر انتساب </a:t>
            </a:r>
            <a:r>
              <a:rPr lang="en-US" sz="2800" dirty="0" smtClean="0"/>
              <a:t>{</a:t>
            </a:r>
            <a:r>
              <a:rPr lang="en-US" sz="2800" dirty="0"/>
              <a:t>X</a:t>
            </a:r>
            <a:r>
              <a:rPr lang="en-US" sz="2800" baseline="-25000" dirty="0"/>
              <a:t>i </a:t>
            </a:r>
            <a:r>
              <a:rPr lang="en-US" sz="2800" dirty="0" smtClean="0"/>
              <a:t>= a, </a:t>
            </a:r>
            <a:r>
              <a:rPr lang="en-US" sz="2800" dirty="0" err="1"/>
              <a:t>X</a:t>
            </a:r>
            <a:r>
              <a:rPr lang="en-US" sz="2800" baseline="-25000" dirty="0" err="1"/>
              <a:t>j</a:t>
            </a:r>
            <a:r>
              <a:rPr lang="en-US" sz="2800" baseline="-25000" dirty="0"/>
              <a:t> </a:t>
            </a:r>
            <a:r>
              <a:rPr lang="en-US" sz="2800" dirty="0" smtClean="0"/>
              <a:t>= </a:t>
            </a:r>
            <a:r>
              <a:rPr lang="en-US" sz="2800" dirty="0"/>
              <a:t>b</a:t>
            </a:r>
            <a:r>
              <a:rPr lang="en-US" sz="2800" dirty="0" smtClean="0"/>
              <a:t>}</a:t>
            </a:r>
            <a:r>
              <a:rPr lang="fa-IR" sz="2800" dirty="0" smtClean="0"/>
              <a:t> </a:t>
            </a:r>
            <a:r>
              <a:rPr lang="fa-IR" sz="2800" dirty="0"/>
              <a:t>سازگار </a:t>
            </a:r>
            <a:r>
              <a:rPr lang="fa-IR" sz="2800" dirty="0" smtClean="0"/>
              <a:t>با محدودیت های </a:t>
            </a:r>
            <a:r>
              <a:rPr lang="en-US" sz="2800" dirty="0"/>
              <a:t>{X</a:t>
            </a:r>
            <a:r>
              <a:rPr lang="en-US" sz="2800" baseline="-25000" dirty="0"/>
              <a:t>i</a:t>
            </a:r>
            <a:r>
              <a:rPr lang="en-US" sz="2800" dirty="0"/>
              <a:t>, </a:t>
            </a:r>
            <a:r>
              <a:rPr lang="en-US" sz="2800" dirty="0" err="1"/>
              <a:t>X</a:t>
            </a:r>
            <a:r>
              <a:rPr lang="en-US" sz="2800" baseline="-25000" dirty="0" err="1"/>
              <a:t>j</a:t>
            </a:r>
            <a:r>
              <a:rPr lang="en-US" sz="2800" dirty="0" smtClean="0"/>
              <a:t>}</a:t>
            </a:r>
            <a:r>
              <a:rPr lang="fa-IR" sz="2800" dirty="0" smtClean="0"/>
              <a:t>، یک انتساب به </a:t>
            </a:r>
            <a:r>
              <a:rPr lang="en-US" sz="2800" dirty="0" err="1"/>
              <a:t>X</a:t>
            </a:r>
            <a:r>
              <a:rPr lang="en-US" sz="2800" i="1" baseline="-25000" dirty="0" err="1"/>
              <a:t>m</a:t>
            </a:r>
            <a:r>
              <a:rPr lang="fa-IR" sz="2800" dirty="0"/>
              <a:t> </a:t>
            </a:r>
            <a:r>
              <a:rPr lang="fa-IR" sz="2800" dirty="0" smtClean="0"/>
              <a:t>وجود داشته باشد که محدودیت های </a:t>
            </a:r>
            <a:r>
              <a:rPr lang="en-US" sz="2800" dirty="0"/>
              <a:t>{X</a:t>
            </a:r>
            <a:r>
              <a:rPr lang="en-US" sz="2800" baseline="-25000" dirty="0"/>
              <a:t>i</a:t>
            </a:r>
            <a:r>
              <a:rPr lang="en-US" sz="2800" dirty="0" smtClean="0"/>
              <a:t>, </a:t>
            </a:r>
            <a:r>
              <a:rPr lang="en-US" sz="2800" dirty="0" err="1" smtClean="0"/>
              <a:t>X</a:t>
            </a:r>
            <a:r>
              <a:rPr lang="en-US" sz="2800" baseline="-25000" dirty="0" err="1" smtClean="0"/>
              <a:t>m</a:t>
            </a:r>
            <a:r>
              <a:rPr lang="en-US" sz="2800" dirty="0" smtClean="0"/>
              <a:t>}</a:t>
            </a:r>
            <a:r>
              <a:rPr lang="fa-IR" sz="2800" dirty="0" smtClean="0"/>
              <a:t> و </a:t>
            </a:r>
            <a:r>
              <a:rPr lang="en-US" sz="2800" dirty="0"/>
              <a:t>{</a:t>
            </a:r>
            <a:r>
              <a:rPr lang="en-US" sz="2800" dirty="0" err="1"/>
              <a:t>X</a:t>
            </a:r>
            <a:r>
              <a:rPr lang="en-US" sz="2800" baseline="-25000" dirty="0" err="1"/>
              <a:t>m</a:t>
            </a:r>
            <a:r>
              <a:rPr lang="en-US" sz="2800" dirty="0" smtClean="0"/>
              <a:t>, </a:t>
            </a:r>
            <a:r>
              <a:rPr lang="en-US" sz="2800" dirty="0" err="1" smtClean="0"/>
              <a:t>X</a:t>
            </a:r>
            <a:r>
              <a:rPr lang="en-US" sz="2800" baseline="-25000" dirty="0" err="1" smtClean="0"/>
              <a:t>j</a:t>
            </a:r>
            <a:r>
              <a:rPr lang="en-US" sz="2800" dirty="0" smtClean="0"/>
              <a:t>}</a:t>
            </a:r>
            <a:r>
              <a:rPr lang="fa-IR" sz="2800" dirty="0" smtClean="0"/>
              <a:t> را براورده سازد.</a:t>
            </a:r>
          </a:p>
          <a:p>
            <a:pPr algn="r" rtl="1"/>
            <a:r>
              <a:rPr lang="fa-IR" sz="2800" dirty="0" smtClean="0"/>
              <a:t>مثال رنگ امیزی نقشه با دو رنگ</a:t>
            </a:r>
          </a:p>
          <a:p>
            <a:pPr algn="r" rtl="1"/>
            <a:r>
              <a:rPr lang="fa-IR" sz="2800" dirty="0" smtClean="0"/>
              <a:t>بررسی سازگاری </a:t>
            </a:r>
            <a:r>
              <a:rPr lang="en-US" sz="2800" dirty="0"/>
              <a:t>{WA,SA</a:t>
            </a:r>
            <a:r>
              <a:rPr lang="en-US" sz="2800" dirty="0" smtClean="0"/>
              <a:t>}</a:t>
            </a:r>
            <a:r>
              <a:rPr lang="fa-IR" sz="2800" dirty="0" smtClean="0"/>
              <a:t> با توجه به </a:t>
            </a:r>
            <a:r>
              <a:rPr lang="en-US" sz="2800" dirty="0" smtClean="0"/>
              <a:t>NT</a:t>
            </a:r>
            <a:endParaRPr lang="fa-IR" sz="2800" dirty="0" smtClean="0"/>
          </a:p>
          <a:p>
            <a:pPr algn="r" rtl="1"/>
            <a:r>
              <a:rPr lang="fa-IR" sz="2800" dirty="0" smtClean="0"/>
              <a:t>فقط دو انتساب </a:t>
            </a:r>
            <a:r>
              <a:rPr lang="en-US" sz="2800" dirty="0"/>
              <a:t>{WA = red ,SA = blue</a:t>
            </a:r>
            <a:r>
              <a:rPr lang="en-US" sz="2800" dirty="0" smtClean="0"/>
              <a:t>}</a:t>
            </a:r>
            <a:r>
              <a:rPr lang="fa-IR" sz="2800" dirty="0" smtClean="0"/>
              <a:t> و </a:t>
            </a:r>
            <a:r>
              <a:rPr lang="en-US" sz="2800" dirty="0"/>
              <a:t>{WA = </a:t>
            </a:r>
            <a:r>
              <a:rPr lang="en-US" sz="2800" dirty="0" err="1"/>
              <a:t>blue,SA</a:t>
            </a:r>
            <a:r>
              <a:rPr lang="en-US" sz="2800" dirty="0"/>
              <a:t> = red</a:t>
            </a:r>
            <a:r>
              <a:rPr lang="en-US" sz="2800" dirty="0" smtClean="0"/>
              <a:t>}</a:t>
            </a:r>
            <a:r>
              <a:rPr lang="fa-IR" sz="2800" dirty="0" smtClean="0"/>
              <a:t> میتواند وجود داشته باشد.</a:t>
            </a:r>
          </a:p>
          <a:p>
            <a:pPr algn="r" rtl="1"/>
            <a:r>
              <a:rPr lang="fa-IR" sz="2800" dirty="0" smtClean="0"/>
              <a:t>در هر دو انتساب </a:t>
            </a:r>
            <a:r>
              <a:rPr lang="en-US" sz="2800" dirty="0" smtClean="0"/>
              <a:t>NT</a:t>
            </a:r>
            <a:r>
              <a:rPr lang="fa-IR" sz="2800" dirty="0" smtClean="0"/>
              <a:t> نه می تواند قرمز و نه ابی باشد. بنابراین هیچ انتساب مجازی برای </a:t>
            </a:r>
            <a:r>
              <a:rPr lang="en-US" sz="2800" dirty="0"/>
              <a:t>{WA,SA</a:t>
            </a:r>
            <a:r>
              <a:rPr lang="en-US" sz="2800" dirty="0" smtClean="0"/>
              <a:t>}</a:t>
            </a:r>
            <a:r>
              <a:rPr lang="fa-IR" sz="2800" dirty="0" smtClean="0"/>
              <a:t> وجود نخواهد داشت.</a:t>
            </a:r>
            <a:endParaRPr lang="en-US" sz="2800" dirty="0"/>
          </a:p>
        </p:txBody>
      </p:sp>
      <p:sp>
        <p:nvSpPr>
          <p:cNvPr id="3" name="Slide Number Placeholder 2"/>
          <p:cNvSpPr>
            <a:spLocks noGrp="1"/>
          </p:cNvSpPr>
          <p:nvPr>
            <p:ph type="sldNum" sz="quarter" idx="12"/>
          </p:nvPr>
        </p:nvSpPr>
        <p:spPr/>
        <p:txBody>
          <a:bodyPr/>
          <a:lstStyle/>
          <a:p>
            <a:fld id="{46C42CB0-D3EE-410A-B21E-5092A3CB89D3}" type="slidenum">
              <a:rPr lang="en-US" smtClean="0"/>
              <a:t>160</a:t>
            </a:fld>
            <a:endParaRPr lang="en-US"/>
          </a:p>
        </p:txBody>
      </p:sp>
    </p:spTree>
    <p:extLst>
      <p:ext uri="{BB962C8B-B14F-4D97-AF65-F5344CB8AC3E}">
        <p14:creationId xmlns:p14="http://schemas.microsoft.com/office/powerpoint/2010/main" val="17545904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سازگاری </a:t>
            </a:r>
            <a:r>
              <a:rPr lang="en-US" dirty="0" smtClean="0"/>
              <a:t>k</a:t>
            </a:r>
            <a:endParaRPr lang="fa-IR"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800" dirty="0" smtClean="0"/>
              <a:t>روش قوی تر از انتشار محدودیت</a:t>
            </a:r>
          </a:p>
          <a:p>
            <a:pPr algn="r" rtl="1"/>
            <a:r>
              <a:rPr lang="fa-IR" sz="2800" dirty="0" smtClean="0"/>
              <a:t>یک </a:t>
            </a:r>
            <a:r>
              <a:rPr lang="en-US" sz="2800" dirty="0" smtClean="0"/>
              <a:t>CSP</a:t>
            </a:r>
            <a:r>
              <a:rPr lang="fa-IR" sz="2800" dirty="0" smtClean="0"/>
              <a:t> سازگار </a:t>
            </a:r>
            <a:r>
              <a:rPr lang="en-US" sz="2800" dirty="0" smtClean="0"/>
              <a:t>k</a:t>
            </a:r>
            <a:r>
              <a:rPr lang="fa-IR" sz="2800" dirty="0" smtClean="0"/>
              <a:t> است اگر برای هر مجموعه </a:t>
            </a:r>
            <a:r>
              <a:rPr lang="en-US" sz="2800" dirty="0" smtClean="0"/>
              <a:t>k-1</a:t>
            </a:r>
            <a:r>
              <a:rPr lang="fa-IR" sz="2800" dirty="0" smtClean="0"/>
              <a:t> متغیر و برای هر انتساب سازگار به ان متغیرها، یم مقدار سازگار همیشه قابل انتساب به هر </a:t>
            </a:r>
            <a:r>
              <a:rPr lang="en-US" sz="2800" dirty="0" smtClean="0"/>
              <a:t>k</a:t>
            </a:r>
            <a:r>
              <a:rPr lang="fa-IR" sz="2800" dirty="0" smtClean="0"/>
              <a:t> امین متغیر باشد.</a:t>
            </a:r>
          </a:p>
          <a:p>
            <a:pPr algn="r" rtl="1"/>
            <a:r>
              <a:rPr lang="fa-IR" sz="2800" dirty="0" smtClean="0"/>
              <a:t>سازگار 1 معادل سازگار گره، سازگار 2 معادل سازگاری یال و سازگار 3 معادل سازگاری مسیر است.</a:t>
            </a:r>
          </a:p>
          <a:p>
            <a:pPr algn="r" rtl="1"/>
            <a:r>
              <a:rPr lang="fa-IR" sz="2800" dirty="0" smtClean="0"/>
              <a:t>یک </a:t>
            </a:r>
            <a:r>
              <a:rPr lang="en-US" sz="2800" dirty="0" smtClean="0"/>
              <a:t>CSP</a:t>
            </a:r>
            <a:r>
              <a:rPr lang="fa-IR" sz="2800" dirty="0" smtClean="0"/>
              <a:t> بصورت قوی سازگار </a:t>
            </a:r>
            <a:r>
              <a:rPr lang="en-US" sz="2800" dirty="0" smtClean="0"/>
              <a:t>k</a:t>
            </a:r>
            <a:r>
              <a:rPr lang="fa-IR" sz="2800" dirty="0" smtClean="0"/>
              <a:t> است اگر سازگار </a:t>
            </a:r>
            <a:r>
              <a:rPr lang="en-US" sz="2800" dirty="0" smtClean="0"/>
              <a:t>k</a:t>
            </a:r>
            <a:r>
              <a:rPr lang="fa-IR" sz="2800" dirty="0" smtClean="0"/>
              <a:t> و سازگار </a:t>
            </a:r>
            <a:r>
              <a:rPr lang="en-US" sz="2800" dirty="0" smtClean="0"/>
              <a:t>k-1</a:t>
            </a:r>
            <a:r>
              <a:rPr lang="fa-IR" sz="2800" dirty="0" smtClean="0"/>
              <a:t> و ...و سازگار 1 باشد. </a:t>
            </a:r>
            <a:endParaRPr lang="en-US" sz="2800" dirty="0"/>
          </a:p>
        </p:txBody>
      </p:sp>
      <p:sp>
        <p:nvSpPr>
          <p:cNvPr id="3" name="Slide Number Placeholder 2"/>
          <p:cNvSpPr>
            <a:spLocks noGrp="1"/>
          </p:cNvSpPr>
          <p:nvPr>
            <p:ph type="sldNum" sz="quarter" idx="12"/>
          </p:nvPr>
        </p:nvSpPr>
        <p:spPr/>
        <p:txBody>
          <a:bodyPr/>
          <a:lstStyle/>
          <a:p>
            <a:fld id="{46C42CB0-D3EE-410A-B21E-5092A3CB89D3}" type="slidenum">
              <a:rPr lang="en-US" smtClean="0"/>
              <a:t>161</a:t>
            </a:fld>
            <a:endParaRPr lang="en-US"/>
          </a:p>
        </p:txBody>
      </p:sp>
    </p:spTree>
    <p:extLst>
      <p:ext uri="{BB962C8B-B14F-4D97-AF65-F5344CB8AC3E}">
        <p14:creationId xmlns:p14="http://schemas.microsoft.com/office/powerpoint/2010/main" val="120059837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محدودیت های کلی</a:t>
            </a:r>
            <a:endParaRPr lang="fa-IR"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400" dirty="0" smtClean="0"/>
              <a:t>برای مثال محدودیت </a:t>
            </a:r>
            <a:r>
              <a:rPr lang="en-US" sz="2400" dirty="0" err="1" smtClean="0"/>
              <a:t>AllDiff</a:t>
            </a:r>
            <a:r>
              <a:rPr lang="fa-IR" sz="2400" dirty="0" smtClean="0"/>
              <a:t> می گوید که تمامی متغیرهای باید یک مقدار متمایزی داشته باشند.</a:t>
            </a:r>
            <a:endParaRPr lang="en-US" sz="2400" dirty="0" smtClean="0"/>
          </a:p>
          <a:p>
            <a:pPr algn="r" rtl="1"/>
            <a:r>
              <a:rPr lang="fa-IR" sz="2400" dirty="0" smtClean="0"/>
              <a:t>شکل ساده تشخیص ناسازگاری</a:t>
            </a:r>
          </a:p>
          <a:p>
            <a:pPr lvl="1" algn="r" rtl="1"/>
            <a:r>
              <a:rPr lang="fa-IR" sz="2200" dirty="0" smtClean="0"/>
              <a:t>اگر </a:t>
            </a:r>
            <a:r>
              <a:rPr lang="en-US" sz="2200" dirty="0" smtClean="0"/>
              <a:t>m</a:t>
            </a:r>
            <a:r>
              <a:rPr lang="fa-IR" sz="2200" dirty="0" smtClean="0"/>
              <a:t> متغیر در محدودیتی درگیر باشند و اگر انها </a:t>
            </a:r>
            <a:r>
              <a:rPr lang="en-US" sz="2200" dirty="0" smtClean="0"/>
              <a:t>n</a:t>
            </a:r>
            <a:r>
              <a:rPr lang="fa-IR" sz="2200" dirty="0" smtClean="0"/>
              <a:t> مقدار متمایز ممکن باهم داشته باشند و </a:t>
            </a:r>
            <a:r>
              <a:rPr lang="en-US" sz="2200" dirty="0" smtClean="0"/>
              <a:t>m&gt;n</a:t>
            </a:r>
            <a:r>
              <a:rPr lang="fa-IR" sz="2200" dirty="0" smtClean="0"/>
              <a:t> باشد پس محدودیت نمی تواند براورده شود.</a:t>
            </a:r>
          </a:p>
          <a:p>
            <a:pPr algn="r" rtl="1"/>
            <a:r>
              <a:rPr lang="fa-IR" sz="2400" dirty="0" smtClean="0"/>
              <a:t>یعنی</a:t>
            </a:r>
          </a:p>
          <a:p>
            <a:pPr lvl="1" algn="r" rtl="1"/>
            <a:r>
              <a:rPr lang="fa-IR" sz="2200" dirty="0" smtClean="0"/>
              <a:t>ابتدا هر متغیری در محدودیت که دامنه تک دارد را حذف کرده و مقدار ان را نیز از دامنه متغیرهای دیگر حذف کنید.</a:t>
            </a:r>
          </a:p>
          <a:p>
            <a:pPr lvl="1" algn="r" rtl="1"/>
            <a:r>
              <a:rPr lang="fa-IR" sz="2200" dirty="0" smtClean="0"/>
              <a:t>این عمل را تکرار کنید تا زمانی که متغیرهای تک دامنه ای موجود باشد.</a:t>
            </a:r>
          </a:p>
          <a:p>
            <a:pPr lvl="1" algn="r" rtl="1"/>
            <a:r>
              <a:rPr lang="fa-IR" sz="2200" dirty="0" smtClean="0"/>
              <a:t>اگر در هر نقطه ای یک دامنه خالی تولید شود یا چند متغیر بیشتر از تعداد مقادیر دامنه ها باقی بماند یک ناسازگاری تشخیص داده می شود.</a:t>
            </a:r>
            <a:endParaRPr lang="en-US" sz="2200" dirty="0"/>
          </a:p>
        </p:txBody>
      </p:sp>
      <p:sp>
        <p:nvSpPr>
          <p:cNvPr id="3" name="Slide Number Placeholder 2"/>
          <p:cNvSpPr>
            <a:spLocks noGrp="1"/>
          </p:cNvSpPr>
          <p:nvPr>
            <p:ph type="sldNum" sz="quarter" idx="12"/>
          </p:nvPr>
        </p:nvSpPr>
        <p:spPr/>
        <p:txBody>
          <a:bodyPr/>
          <a:lstStyle/>
          <a:p>
            <a:fld id="{46C42CB0-D3EE-410A-B21E-5092A3CB89D3}" type="slidenum">
              <a:rPr lang="en-US" smtClean="0"/>
              <a:t>162</a:t>
            </a:fld>
            <a:endParaRPr lang="en-US"/>
          </a:p>
        </p:txBody>
      </p:sp>
    </p:spTree>
    <p:extLst>
      <p:ext uri="{BB962C8B-B14F-4D97-AF65-F5344CB8AC3E}">
        <p14:creationId xmlns:p14="http://schemas.microsoft.com/office/powerpoint/2010/main" val="306784072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محدودیت های کلی</a:t>
            </a:r>
            <a:endParaRPr lang="fa-IR"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400" dirty="0" smtClean="0"/>
              <a:t>محدودیت منابع: یکی دیگر از محدودیت های درجه بالا که محدودیت حداکثر یا </a:t>
            </a:r>
            <a:r>
              <a:rPr lang="en-US" sz="2400" dirty="0" err="1" smtClean="0"/>
              <a:t>atmost</a:t>
            </a:r>
            <a:r>
              <a:rPr lang="fa-IR" sz="2400" dirty="0" smtClean="0"/>
              <a:t> نیز نامیده می شود.</a:t>
            </a:r>
          </a:p>
          <a:p>
            <a:pPr algn="r" rtl="1"/>
            <a:r>
              <a:rPr lang="fa-IR" sz="2400" dirty="0" smtClean="0"/>
              <a:t>ناسازگاری را می توان به سادگی با کنترل کردن مجموع مینیمم مقادیر دامنه های جاری تشخیص داد.</a:t>
            </a:r>
          </a:p>
          <a:p>
            <a:pPr algn="r" rtl="1"/>
            <a:r>
              <a:rPr lang="fa-IR" sz="2400" dirty="0" smtClean="0"/>
              <a:t>همچنین سازگاری را می توان با حذف ماکزیمم مقادیر هر دامنه اگر با مینیمم مقادیر سایر دامنه ها سازگار نباشد، می توان اعمال کرد. </a:t>
            </a:r>
            <a:endParaRPr lang="en-US" sz="2200" dirty="0"/>
          </a:p>
        </p:txBody>
      </p:sp>
      <p:sp>
        <p:nvSpPr>
          <p:cNvPr id="3" name="Slide Number Placeholder 2"/>
          <p:cNvSpPr>
            <a:spLocks noGrp="1"/>
          </p:cNvSpPr>
          <p:nvPr>
            <p:ph type="sldNum" sz="quarter" idx="12"/>
          </p:nvPr>
        </p:nvSpPr>
        <p:spPr/>
        <p:txBody>
          <a:bodyPr/>
          <a:lstStyle/>
          <a:p>
            <a:fld id="{46C42CB0-D3EE-410A-B21E-5092A3CB89D3}" type="slidenum">
              <a:rPr lang="en-US" smtClean="0"/>
              <a:t>163</a:t>
            </a:fld>
            <a:endParaRPr lang="en-US"/>
          </a:p>
        </p:txBody>
      </p:sp>
      <p:pic>
        <p:nvPicPr>
          <p:cNvPr id="4" name="Picture 3"/>
          <p:cNvPicPr>
            <a:picLocks noChangeAspect="1"/>
          </p:cNvPicPr>
          <p:nvPr/>
        </p:nvPicPr>
        <p:blipFill>
          <a:blip r:embed="rId3"/>
          <a:stretch>
            <a:fillRect/>
          </a:stretch>
        </p:blipFill>
        <p:spPr>
          <a:xfrm>
            <a:off x="3137269" y="2588806"/>
            <a:ext cx="2876550" cy="361950"/>
          </a:xfrm>
          <a:prstGeom prst="rect">
            <a:avLst/>
          </a:prstGeom>
        </p:spPr>
      </p:pic>
    </p:spTree>
    <p:extLst>
      <p:ext uri="{BB962C8B-B14F-4D97-AF65-F5344CB8AC3E}">
        <p14:creationId xmlns:p14="http://schemas.microsoft.com/office/powerpoint/2010/main" val="3038409381"/>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مثال: پازل </a:t>
            </a:r>
            <a:r>
              <a:rPr lang="en-US" dirty="0" err="1" smtClean="0"/>
              <a:t>Sudodu</a:t>
            </a:r>
            <a:endParaRPr lang="fa-IR"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400" dirty="0" smtClean="0"/>
              <a:t>یک سودوکو یک مسئله </a:t>
            </a:r>
            <a:r>
              <a:rPr lang="en-US" sz="2400" dirty="0" smtClean="0"/>
              <a:t>CSP</a:t>
            </a:r>
            <a:r>
              <a:rPr lang="fa-IR" sz="2400" dirty="0" smtClean="0"/>
              <a:t> با 81 متغیر است (به ازای هر خانه یکی)</a:t>
            </a:r>
          </a:p>
          <a:p>
            <a:pPr algn="r" rtl="1"/>
            <a:r>
              <a:rPr lang="fa-IR" sz="2400" dirty="0"/>
              <a:t>دامنه هر کدام {1, 2, 3, 4, 5, 6, 7, 8, 9</a:t>
            </a:r>
            <a:r>
              <a:rPr lang="fa-IR" sz="2400" dirty="0" smtClean="0"/>
              <a:t>}</a:t>
            </a:r>
          </a:p>
          <a:p>
            <a:pPr algn="r" rtl="1"/>
            <a:r>
              <a:rPr lang="fa-IR" sz="2400" dirty="0" smtClean="0"/>
              <a:t>شامل 72 محدودیت </a:t>
            </a:r>
            <a:r>
              <a:rPr lang="en-US" sz="2400" dirty="0" err="1" smtClean="0"/>
              <a:t>AllDiff</a:t>
            </a:r>
            <a:endParaRPr lang="en-US" sz="2200" dirty="0"/>
          </a:p>
        </p:txBody>
      </p:sp>
      <p:sp>
        <p:nvSpPr>
          <p:cNvPr id="3" name="Slide Number Placeholder 2"/>
          <p:cNvSpPr>
            <a:spLocks noGrp="1"/>
          </p:cNvSpPr>
          <p:nvPr>
            <p:ph type="sldNum" sz="quarter" idx="12"/>
          </p:nvPr>
        </p:nvSpPr>
        <p:spPr/>
        <p:txBody>
          <a:bodyPr/>
          <a:lstStyle/>
          <a:p>
            <a:fld id="{46C42CB0-D3EE-410A-B21E-5092A3CB89D3}" type="slidenum">
              <a:rPr lang="en-US" smtClean="0"/>
              <a:t>164</a:t>
            </a:fld>
            <a:endParaRPr lang="en-US"/>
          </a:p>
        </p:txBody>
      </p:sp>
      <p:pic>
        <p:nvPicPr>
          <p:cNvPr id="6" name="Picture 5"/>
          <p:cNvPicPr>
            <a:picLocks noChangeAspect="1"/>
          </p:cNvPicPr>
          <p:nvPr/>
        </p:nvPicPr>
        <p:blipFill>
          <a:blip r:embed="rId3"/>
          <a:stretch>
            <a:fillRect/>
          </a:stretch>
        </p:blipFill>
        <p:spPr>
          <a:xfrm>
            <a:off x="521127" y="3104707"/>
            <a:ext cx="6145304" cy="3464905"/>
          </a:xfrm>
          <a:prstGeom prst="rect">
            <a:avLst/>
          </a:prstGeom>
        </p:spPr>
      </p:pic>
      <p:pic>
        <p:nvPicPr>
          <p:cNvPr id="7" name="Picture 6"/>
          <p:cNvPicPr>
            <a:picLocks noChangeAspect="1"/>
          </p:cNvPicPr>
          <p:nvPr/>
        </p:nvPicPr>
        <p:blipFill>
          <a:blip r:embed="rId4"/>
          <a:stretch>
            <a:fillRect/>
          </a:stretch>
        </p:blipFill>
        <p:spPr>
          <a:xfrm>
            <a:off x="7048768" y="3934046"/>
            <a:ext cx="4454955" cy="2635565"/>
          </a:xfrm>
          <a:prstGeom prst="rect">
            <a:avLst/>
          </a:prstGeom>
        </p:spPr>
      </p:pic>
      <p:sp>
        <p:nvSpPr>
          <p:cNvPr id="8" name="Oval 7"/>
          <p:cNvSpPr/>
          <p:nvPr/>
        </p:nvSpPr>
        <p:spPr>
          <a:xfrm>
            <a:off x="2094613" y="4413276"/>
            <a:ext cx="423883" cy="423883"/>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Oval 8"/>
          <p:cNvSpPr/>
          <p:nvPr/>
        </p:nvSpPr>
        <p:spPr>
          <a:xfrm>
            <a:off x="2094613" y="5491444"/>
            <a:ext cx="423883" cy="423883"/>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66791208"/>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مثال: پازل </a:t>
            </a:r>
            <a:r>
              <a:rPr lang="en-US" dirty="0" err="1" smtClean="0"/>
              <a:t>Sudodu</a:t>
            </a:r>
            <a:endParaRPr lang="fa-IR"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400" dirty="0" smtClean="0"/>
              <a:t>روشهایی مانند </a:t>
            </a:r>
            <a:r>
              <a:rPr lang="en-US" sz="2400" dirty="0" smtClean="0"/>
              <a:t>AC-3</a:t>
            </a:r>
            <a:r>
              <a:rPr lang="fa-IR" sz="2400" dirty="0" smtClean="0"/>
              <a:t> برای حل سودوکو های ساده مفیدند اما در حالتهای پیشرفته نیاز به استنتاج های پیچیده ای وجود دارد.</a:t>
            </a:r>
          </a:p>
          <a:p>
            <a:pPr algn="r" rtl="1"/>
            <a:r>
              <a:rPr lang="fa-IR" sz="2400" dirty="0" smtClean="0"/>
              <a:t>مثلا یک روش انسانی بصورت زیر عمل می کند.</a:t>
            </a:r>
          </a:p>
          <a:p>
            <a:pPr lvl="1" algn="r" rtl="1"/>
            <a:r>
              <a:rPr lang="fa-IR" sz="2000" dirty="0" smtClean="0"/>
              <a:t>در هر واحد (سطر، ستون یا مربع) سه مربعی را بیابید که هر کدام دامنه ای داشته باشند که شامل سه عدد مشابه یا زیرمجموعه ای از انها باشند.</a:t>
            </a:r>
          </a:p>
          <a:p>
            <a:pPr lvl="2" algn="r" rtl="1"/>
            <a:r>
              <a:rPr lang="fa-IR" sz="1800" dirty="0" smtClean="0"/>
              <a:t>برای مثال </a:t>
            </a:r>
            <a:r>
              <a:rPr lang="en-US" sz="1800" dirty="0"/>
              <a:t>{1, 8}, {3, 8}, </a:t>
            </a:r>
            <a:r>
              <a:rPr lang="en-US" sz="1800" dirty="0" smtClean="0"/>
              <a:t>{</a:t>
            </a:r>
            <a:r>
              <a:rPr lang="en-US" sz="1800" dirty="0"/>
              <a:t>1, 3, 8</a:t>
            </a:r>
            <a:r>
              <a:rPr lang="en-US" sz="1800" dirty="0" smtClean="0"/>
              <a:t>}.</a:t>
            </a:r>
            <a:endParaRPr lang="fa-IR" sz="1800" dirty="0" smtClean="0"/>
          </a:p>
          <a:p>
            <a:pPr lvl="1" algn="r" rtl="1"/>
            <a:r>
              <a:rPr lang="fa-IR" sz="2000" dirty="0" smtClean="0"/>
              <a:t>می توانیم این اعداد را از دامنه هر مربع دیگر در ان واحد حذف کنیم.</a:t>
            </a:r>
            <a:endParaRPr lang="en-US" sz="2000" dirty="0"/>
          </a:p>
        </p:txBody>
      </p:sp>
      <p:sp>
        <p:nvSpPr>
          <p:cNvPr id="3" name="Slide Number Placeholder 2"/>
          <p:cNvSpPr>
            <a:spLocks noGrp="1"/>
          </p:cNvSpPr>
          <p:nvPr>
            <p:ph type="sldNum" sz="quarter" idx="12"/>
          </p:nvPr>
        </p:nvSpPr>
        <p:spPr/>
        <p:txBody>
          <a:bodyPr/>
          <a:lstStyle/>
          <a:p>
            <a:fld id="{46C42CB0-D3EE-410A-B21E-5092A3CB89D3}" type="slidenum">
              <a:rPr lang="en-US" smtClean="0"/>
              <a:t>165</a:t>
            </a:fld>
            <a:endParaRPr lang="en-US"/>
          </a:p>
        </p:txBody>
      </p:sp>
    </p:spTree>
    <p:extLst>
      <p:ext uri="{BB962C8B-B14F-4D97-AF65-F5344CB8AC3E}">
        <p14:creationId xmlns:p14="http://schemas.microsoft.com/office/powerpoint/2010/main" val="2153236888"/>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جستجوی پی جویی به عقب (</a:t>
            </a:r>
            <a:r>
              <a:rPr lang="en-US" dirty="0"/>
              <a:t>Backtracking</a:t>
            </a:r>
            <a:r>
              <a:rPr lang="fa-IR" dirty="0"/>
              <a:t>)</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400" dirty="0" smtClean="0"/>
              <a:t>ویژگی مهم مسائل </a:t>
            </a:r>
            <a:r>
              <a:rPr lang="en-US" sz="2400" dirty="0" smtClean="0"/>
              <a:t>CSP</a:t>
            </a:r>
            <a:r>
              <a:rPr lang="fa-IR" sz="2400" dirty="0" smtClean="0"/>
              <a:t> جابجاپذیر بودن انهاست.</a:t>
            </a:r>
          </a:p>
          <a:p>
            <a:pPr algn="r" rtl="1"/>
            <a:r>
              <a:rPr lang="fa-IR" sz="2400" dirty="0" smtClean="0"/>
              <a:t>یک مسئله جابجا پذیر است اگر ترتیب کاربرد هر مجموعه از اعمال، تاثیری در خروجی ندارد.</a:t>
            </a:r>
          </a:p>
          <a:p>
            <a:pPr algn="r" rtl="1"/>
            <a:r>
              <a:rPr lang="fa-IR" sz="2400" dirty="0"/>
              <a:t>جستجوی عمقی در </a:t>
            </a:r>
            <a:r>
              <a:rPr lang="en-US" sz="2400" dirty="0"/>
              <a:t>CSP</a:t>
            </a:r>
            <a:r>
              <a:rPr lang="fa-IR" sz="2400" dirty="0"/>
              <a:t> با انتساب های تک متغیری جستجوی پی جویی به عقب نامیده می شود</a:t>
            </a:r>
          </a:p>
          <a:p>
            <a:pPr algn="r" rtl="1"/>
            <a:r>
              <a:rPr lang="fa-IR" sz="2400" dirty="0"/>
              <a:t>پی جویی به عقب یک الگوریتم غیراگاهانه اولیه برای مسائل </a:t>
            </a:r>
            <a:r>
              <a:rPr lang="en-US" sz="2400" dirty="0"/>
              <a:t>CSP</a:t>
            </a:r>
            <a:r>
              <a:rPr lang="fa-IR" sz="2400" dirty="0"/>
              <a:t> محسوب می شود</a:t>
            </a:r>
          </a:p>
          <a:p>
            <a:pPr algn="r" rtl="1"/>
            <a:r>
              <a:rPr lang="fa-IR" sz="2400" dirty="0" smtClean="0"/>
              <a:t>در این الگوریتم مقادیر برای یک متغیر در هر بار انتخاب می شود و وقتی که یک متغیر هیچ مقدار مجازی برای انتساب نداشته باشد، به عقب باز می گردد.</a:t>
            </a:r>
          </a:p>
          <a:p>
            <a:pPr algn="r" rtl="1"/>
            <a:r>
              <a:rPr lang="fa-IR" sz="2400" dirty="0" smtClean="0"/>
              <a:t>جستجوی پی جویی به عقب فقط یک نمایش واحد از یک حالت را نگهداری می کند و ان را تغییر میدهد به جای اینکه حالت های جدید را ایجاد کند</a:t>
            </a:r>
            <a:endParaRPr lang="en-US" sz="2400" dirty="0"/>
          </a:p>
        </p:txBody>
      </p:sp>
      <p:sp>
        <p:nvSpPr>
          <p:cNvPr id="3" name="Slide Number Placeholder 2"/>
          <p:cNvSpPr>
            <a:spLocks noGrp="1"/>
          </p:cNvSpPr>
          <p:nvPr>
            <p:ph type="sldNum" sz="quarter" idx="12"/>
          </p:nvPr>
        </p:nvSpPr>
        <p:spPr/>
        <p:txBody>
          <a:bodyPr/>
          <a:lstStyle/>
          <a:p>
            <a:fld id="{46C42CB0-D3EE-410A-B21E-5092A3CB89D3}" type="slidenum">
              <a:rPr lang="en-US" smtClean="0"/>
              <a:t>166</a:t>
            </a:fld>
            <a:endParaRPr lang="en-US"/>
          </a:p>
        </p:txBody>
      </p:sp>
    </p:spTree>
    <p:extLst>
      <p:ext uri="{BB962C8B-B14F-4D97-AF65-F5344CB8AC3E}">
        <p14:creationId xmlns:p14="http://schemas.microsoft.com/office/powerpoint/2010/main" val="3081319270"/>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جستجوی پی جویی به عقب (</a:t>
            </a:r>
            <a:r>
              <a:rPr lang="en-US" dirty="0" smtClean="0"/>
              <a:t>Backtracking</a:t>
            </a:r>
            <a:r>
              <a:rPr lang="fa-IR" dirty="0" smtClean="0"/>
              <a:t>)</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167</a:t>
            </a:fld>
            <a:endParaRPr lang="en-US"/>
          </a:p>
        </p:txBody>
      </p:sp>
      <p:pic>
        <p:nvPicPr>
          <p:cNvPr id="5" name="Picture 4"/>
          <p:cNvPicPr>
            <a:picLocks noChangeAspect="1"/>
          </p:cNvPicPr>
          <p:nvPr/>
        </p:nvPicPr>
        <p:blipFill>
          <a:blip r:embed="rId3"/>
          <a:stretch>
            <a:fillRect/>
          </a:stretch>
        </p:blipFill>
        <p:spPr>
          <a:xfrm>
            <a:off x="2592925" y="1426235"/>
            <a:ext cx="7956879" cy="5127766"/>
          </a:xfrm>
          <a:prstGeom prst="rect">
            <a:avLst/>
          </a:prstGeom>
        </p:spPr>
      </p:pic>
    </p:spTree>
    <p:extLst>
      <p:ext uri="{BB962C8B-B14F-4D97-AF65-F5344CB8AC3E}">
        <p14:creationId xmlns:p14="http://schemas.microsoft.com/office/powerpoint/2010/main" val="126512230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4 Feb 2004</a:t>
            </a:r>
          </a:p>
        </p:txBody>
      </p:sp>
      <p:sp>
        <p:nvSpPr>
          <p:cNvPr id="5" name="Footer Placeholder 4"/>
          <p:cNvSpPr>
            <a:spLocks noGrp="1"/>
          </p:cNvSpPr>
          <p:nvPr>
            <p:ph type="ftr" sz="quarter" idx="11"/>
          </p:nvPr>
        </p:nvSpPr>
        <p:spPr/>
        <p:txBody>
          <a:bodyPr/>
          <a:lstStyle/>
          <a:p>
            <a:r>
              <a:rPr lang="en-US"/>
              <a:t>CS 3243 - Constraint Satisfaction</a:t>
            </a:r>
          </a:p>
        </p:txBody>
      </p:sp>
      <p:sp>
        <p:nvSpPr>
          <p:cNvPr id="6" name="Slide Number Placeholder 5"/>
          <p:cNvSpPr>
            <a:spLocks noGrp="1"/>
          </p:cNvSpPr>
          <p:nvPr>
            <p:ph type="sldNum" sz="quarter" idx="12"/>
          </p:nvPr>
        </p:nvSpPr>
        <p:spPr/>
        <p:txBody>
          <a:bodyPr/>
          <a:lstStyle/>
          <a:p>
            <a:fld id="{D8F1DC4B-F9D8-4A44-981C-C483976C0D47}" type="slidenum">
              <a:rPr lang="en-US"/>
              <a:pPr/>
              <a:t>168</a:t>
            </a:fld>
            <a:endParaRPr lang="en-US"/>
          </a:p>
        </p:txBody>
      </p:sp>
      <p:pic>
        <p:nvPicPr>
          <p:cNvPr id="40964" name="Picture 4" descr="backtrack-progress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580" y="1619249"/>
            <a:ext cx="7713360" cy="4765979"/>
          </a:xfrm>
          <a:prstGeom prst="rect">
            <a:avLst/>
          </a:prstGeom>
          <a:noFill/>
          <a:extLst>
            <a:ext uri="{909E8E84-426E-40DD-AFC4-6F175D3DCCD1}">
              <a14:hiddenFill xmlns:a14="http://schemas.microsoft.com/office/drawing/2010/main">
                <a:solidFill>
                  <a:srgbClr val="FFFFFF"/>
                </a:solidFill>
              </a14:hiddenFill>
            </a:ext>
          </a:extLst>
        </p:spPr>
      </p:pic>
      <p:sp>
        <p:nvSpPr>
          <p:cNvPr id="40962" name="Rectangle 2"/>
          <p:cNvSpPr>
            <a:spLocks noGrp="1" noChangeArrowheads="1"/>
          </p:cNvSpPr>
          <p:nvPr>
            <p:ph type="title"/>
          </p:nvPr>
        </p:nvSpPr>
        <p:spPr/>
        <p:txBody>
          <a:bodyPr/>
          <a:lstStyle/>
          <a:p>
            <a:r>
              <a:rPr lang="en-US"/>
              <a:t>Backtracking example</a:t>
            </a:r>
          </a:p>
        </p:txBody>
      </p:sp>
      <p:pic>
        <p:nvPicPr>
          <p:cNvPr id="2" name="Picture 1"/>
          <p:cNvPicPr>
            <a:picLocks noChangeAspect="1"/>
          </p:cNvPicPr>
          <p:nvPr/>
        </p:nvPicPr>
        <p:blipFill>
          <a:blip r:embed="rId3"/>
          <a:stretch>
            <a:fillRect/>
          </a:stretch>
        </p:blipFill>
        <p:spPr>
          <a:xfrm>
            <a:off x="7094537" y="1619249"/>
            <a:ext cx="4410075" cy="3867150"/>
          </a:xfrm>
          <a:prstGeom prst="rect">
            <a:avLst/>
          </a:prstGeom>
        </p:spPr>
      </p:pic>
    </p:spTree>
    <p:extLst>
      <p:ext uri="{BB962C8B-B14F-4D97-AF65-F5344CB8AC3E}">
        <p14:creationId xmlns:p14="http://schemas.microsoft.com/office/powerpoint/2010/main" val="140736714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4 Feb 2004</a:t>
            </a:r>
          </a:p>
        </p:txBody>
      </p:sp>
      <p:sp>
        <p:nvSpPr>
          <p:cNvPr id="5" name="Footer Placeholder 4"/>
          <p:cNvSpPr>
            <a:spLocks noGrp="1"/>
          </p:cNvSpPr>
          <p:nvPr>
            <p:ph type="ftr" sz="quarter" idx="11"/>
          </p:nvPr>
        </p:nvSpPr>
        <p:spPr/>
        <p:txBody>
          <a:bodyPr/>
          <a:lstStyle/>
          <a:p>
            <a:r>
              <a:rPr lang="en-US"/>
              <a:t>CS 3243 - Constraint Satisfaction</a:t>
            </a:r>
          </a:p>
        </p:txBody>
      </p:sp>
      <p:sp>
        <p:nvSpPr>
          <p:cNvPr id="6" name="Slide Number Placeholder 5"/>
          <p:cNvSpPr>
            <a:spLocks noGrp="1"/>
          </p:cNvSpPr>
          <p:nvPr>
            <p:ph type="sldNum" sz="quarter" idx="12"/>
          </p:nvPr>
        </p:nvSpPr>
        <p:spPr/>
        <p:txBody>
          <a:bodyPr/>
          <a:lstStyle/>
          <a:p>
            <a:fld id="{E80F0747-6435-4357-807E-2C282909E39D}" type="slidenum">
              <a:rPr lang="en-US"/>
              <a:pPr/>
              <a:t>169</a:t>
            </a:fld>
            <a:endParaRPr lang="en-US"/>
          </a:p>
        </p:txBody>
      </p:sp>
      <p:sp>
        <p:nvSpPr>
          <p:cNvPr id="41986" name="Rectangle 2"/>
          <p:cNvSpPr>
            <a:spLocks noGrp="1" noChangeArrowheads="1"/>
          </p:cNvSpPr>
          <p:nvPr>
            <p:ph type="title"/>
          </p:nvPr>
        </p:nvSpPr>
        <p:spPr/>
        <p:txBody>
          <a:bodyPr/>
          <a:lstStyle/>
          <a:p>
            <a:r>
              <a:rPr lang="en-US"/>
              <a:t>Backtracking example</a:t>
            </a:r>
          </a:p>
        </p:txBody>
      </p:sp>
      <p:pic>
        <p:nvPicPr>
          <p:cNvPr id="41989" name="Picture 5" descr="backtrack-progress3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580" y="1619249"/>
            <a:ext cx="7713360" cy="47659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7094537" y="1619249"/>
            <a:ext cx="4410075" cy="3867150"/>
          </a:xfrm>
          <a:prstGeom prst="rect">
            <a:avLst/>
          </a:prstGeom>
        </p:spPr>
      </p:pic>
    </p:spTree>
    <p:extLst>
      <p:ext uri="{BB962C8B-B14F-4D97-AF65-F5344CB8AC3E}">
        <p14:creationId xmlns:p14="http://schemas.microsoft.com/office/powerpoint/2010/main" val="1533788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دسته بندی کلی</a:t>
            </a:r>
            <a:endParaRPr lang="en-US" dirty="0"/>
          </a:p>
        </p:txBody>
      </p:sp>
      <p:sp>
        <p:nvSpPr>
          <p:cNvPr id="3" name="Content Placeholder 2"/>
          <p:cNvSpPr>
            <a:spLocks noGrp="1"/>
          </p:cNvSpPr>
          <p:nvPr>
            <p:ph idx="1"/>
          </p:nvPr>
        </p:nvSpPr>
        <p:spPr/>
        <p:txBody>
          <a:bodyPr>
            <a:normAutofit/>
          </a:bodyPr>
          <a:lstStyle/>
          <a:p>
            <a:pPr algn="r" rtl="1"/>
            <a:r>
              <a:rPr lang="fa-IR" sz="2400" dirty="0" smtClean="0"/>
              <a:t>روشهای جستجوی اگاهانه</a:t>
            </a:r>
          </a:p>
          <a:p>
            <a:pPr algn="r" rtl="1"/>
            <a:r>
              <a:rPr lang="fa-IR" sz="2400" dirty="0" smtClean="0"/>
              <a:t>روشهای جستجوی غیر اگاهانه</a:t>
            </a:r>
          </a:p>
          <a:p>
            <a:pPr algn="r" rtl="1"/>
            <a:r>
              <a:rPr lang="fa-IR" sz="2400" dirty="0" smtClean="0"/>
              <a:t>تفاوت بین این روشها</a:t>
            </a:r>
          </a:p>
        </p:txBody>
      </p:sp>
      <p:sp>
        <p:nvSpPr>
          <p:cNvPr id="4" name="Slide Number Placeholder 3"/>
          <p:cNvSpPr>
            <a:spLocks noGrp="1"/>
          </p:cNvSpPr>
          <p:nvPr>
            <p:ph type="sldNum" sz="quarter" idx="12"/>
          </p:nvPr>
        </p:nvSpPr>
        <p:spPr/>
        <p:txBody>
          <a:bodyPr/>
          <a:lstStyle/>
          <a:p>
            <a:fld id="{46C42CB0-D3EE-410A-B21E-5092A3CB89D3}" type="slidenum">
              <a:rPr lang="en-US" smtClean="0"/>
              <a:t>17</a:t>
            </a:fld>
            <a:endParaRPr lang="en-US"/>
          </a:p>
        </p:txBody>
      </p:sp>
    </p:spTree>
    <p:extLst>
      <p:ext uri="{BB962C8B-B14F-4D97-AF65-F5344CB8AC3E}">
        <p14:creationId xmlns:p14="http://schemas.microsoft.com/office/powerpoint/2010/main" val="1791655024"/>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4 Feb 2004</a:t>
            </a:r>
          </a:p>
        </p:txBody>
      </p:sp>
      <p:sp>
        <p:nvSpPr>
          <p:cNvPr id="5" name="Footer Placeholder 4"/>
          <p:cNvSpPr>
            <a:spLocks noGrp="1"/>
          </p:cNvSpPr>
          <p:nvPr>
            <p:ph type="ftr" sz="quarter" idx="11"/>
          </p:nvPr>
        </p:nvSpPr>
        <p:spPr/>
        <p:txBody>
          <a:bodyPr/>
          <a:lstStyle/>
          <a:p>
            <a:r>
              <a:rPr lang="en-US"/>
              <a:t>CS 3243 - Constraint Satisfaction</a:t>
            </a:r>
          </a:p>
        </p:txBody>
      </p:sp>
      <p:sp>
        <p:nvSpPr>
          <p:cNvPr id="6" name="Slide Number Placeholder 5"/>
          <p:cNvSpPr>
            <a:spLocks noGrp="1"/>
          </p:cNvSpPr>
          <p:nvPr>
            <p:ph type="sldNum" sz="quarter" idx="12"/>
          </p:nvPr>
        </p:nvSpPr>
        <p:spPr/>
        <p:txBody>
          <a:bodyPr/>
          <a:lstStyle/>
          <a:p>
            <a:fld id="{B29B5741-8ADF-4DDE-8A99-3DC5F9249D2E}" type="slidenum">
              <a:rPr lang="en-US"/>
              <a:pPr/>
              <a:t>170</a:t>
            </a:fld>
            <a:endParaRPr lang="en-US"/>
          </a:p>
        </p:txBody>
      </p:sp>
      <p:sp>
        <p:nvSpPr>
          <p:cNvPr id="19458" name="Rectangle 2"/>
          <p:cNvSpPr>
            <a:spLocks noGrp="1" noChangeArrowheads="1"/>
          </p:cNvSpPr>
          <p:nvPr>
            <p:ph type="title"/>
          </p:nvPr>
        </p:nvSpPr>
        <p:spPr/>
        <p:txBody>
          <a:bodyPr/>
          <a:lstStyle/>
          <a:p>
            <a:r>
              <a:rPr lang="en-US"/>
              <a:t>Backtracking example</a:t>
            </a:r>
          </a:p>
        </p:txBody>
      </p:sp>
      <p:pic>
        <p:nvPicPr>
          <p:cNvPr id="19460" name="Picture 4" descr="backtrack-progress4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580" y="1619249"/>
            <a:ext cx="7713360" cy="47659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7094537" y="1619249"/>
            <a:ext cx="4410075" cy="3867150"/>
          </a:xfrm>
          <a:prstGeom prst="rect">
            <a:avLst/>
          </a:prstGeom>
        </p:spPr>
      </p:pic>
    </p:spTree>
    <p:extLst>
      <p:ext uri="{BB962C8B-B14F-4D97-AF65-F5344CB8AC3E}">
        <p14:creationId xmlns:p14="http://schemas.microsoft.com/office/powerpoint/2010/main" val="304569309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بهبود کارایی پی جویی به عقب</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800" dirty="0" smtClean="0"/>
              <a:t>سرعت روش های همه منظوره را با در نظر گرفتن موارد </a:t>
            </a:r>
            <a:r>
              <a:rPr lang="fa-IR" sz="2800" dirty="0"/>
              <a:t>زیر می توان افزایش </a:t>
            </a:r>
            <a:r>
              <a:rPr lang="fa-IR" sz="2800" dirty="0" smtClean="0"/>
              <a:t>داد:</a:t>
            </a:r>
          </a:p>
          <a:p>
            <a:pPr lvl="1" algn="r" rtl="1"/>
            <a:r>
              <a:rPr lang="fa-IR" sz="2400" dirty="0" smtClean="0"/>
              <a:t>کدام متغیر باید به عنوان متغیر بعدی مقدار دهی شود؟ و مقادیر انها به چه ترتیبی باید بررسی شود؟</a:t>
            </a:r>
          </a:p>
          <a:p>
            <a:pPr lvl="1" algn="r" rtl="1"/>
            <a:r>
              <a:rPr lang="fa-IR" sz="2400" dirty="0" smtClean="0"/>
              <a:t>چه استنتاج هایی در هر مرحله از جستجو باید انجام گیرد؟</a:t>
            </a:r>
          </a:p>
          <a:p>
            <a:pPr lvl="1" algn="r" rtl="1"/>
            <a:r>
              <a:rPr lang="fa-IR" sz="2400" dirty="0" smtClean="0"/>
              <a:t>وقتی که جستجو در یک انتساب به جایی می رسد که یک محدودیت را نقض می کند ایا جستجو می تواند از تکرار چنین حالتی جلوگیری کند؟</a:t>
            </a:r>
            <a:endParaRPr lang="en-US" sz="2400" dirty="0"/>
          </a:p>
        </p:txBody>
      </p:sp>
      <p:sp>
        <p:nvSpPr>
          <p:cNvPr id="3" name="Slide Number Placeholder 2"/>
          <p:cNvSpPr>
            <a:spLocks noGrp="1"/>
          </p:cNvSpPr>
          <p:nvPr>
            <p:ph type="sldNum" sz="quarter" idx="12"/>
          </p:nvPr>
        </p:nvSpPr>
        <p:spPr/>
        <p:txBody>
          <a:bodyPr/>
          <a:lstStyle/>
          <a:p>
            <a:fld id="{46C42CB0-D3EE-410A-B21E-5092A3CB89D3}" type="slidenum">
              <a:rPr lang="en-US" smtClean="0"/>
              <a:t>171</a:t>
            </a:fld>
            <a:endParaRPr lang="en-US"/>
          </a:p>
        </p:txBody>
      </p:sp>
    </p:spTree>
    <p:extLst>
      <p:ext uri="{BB962C8B-B14F-4D97-AF65-F5344CB8AC3E}">
        <p14:creationId xmlns:p14="http://schemas.microsoft.com/office/powerpoint/2010/main" val="375403376"/>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مرتب سازی متغیرها و مقادیر</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000" dirty="0" smtClean="0"/>
              <a:t>معمولا متغیر بعدی از یک صف انتساب داده نشده ها انتخاب می شود.</a:t>
            </a:r>
          </a:p>
          <a:p>
            <a:pPr algn="r" rtl="1"/>
            <a:r>
              <a:rPr lang="fa-IR" sz="2000" dirty="0" smtClean="0"/>
              <a:t>انتخاب بهتر انتخاب متغیری با کمترین مقدار معتبر است که به ان اکتشاف حداقل مقادیر باقی مانده یا </a:t>
            </a:r>
            <a:r>
              <a:rPr lang="en-US" sz="2000" dirty="0" smtClean="0"/>
              <a:t>MRV</a:t>
            </a:r>
            <a:r>
              <a:rPr lang="fa-IR" sz="2000" dirty="0" smtClean="0"/>
              <a:t> می گویند.</a:t>
            </a:r>
          </a:p>
          <a:p>
            <a:pPr algn="r" rtl="1"/>
            <a:r>
              <a:rPr lang="fa-IR" sz="2000" dirty="0" smtClean="0"/>
              <a:t>ان را متغیرهای بیشتر محدود شده (</a:t>
            </a:r>
            <a:r>
              <a:rPr lang="en-US" sz="2000" dirty="0" smtClean="0"/>
              <a:t>most constrained variable</a:t>
            </a:r>
            <a:r>
              <a:rPr lang="fa-IR" sz="2000" dirty="0" smtClean="0"/>
              <a:t>) یا اکتشاف </a:t>
            </a:r>
            <a:r>
              <a:rPr lang="en-US" sz="2000" dirty="0" smtClean="0"/>
              <a:t>fail-first</a:t>
            </a:r>
            <a:r>
              <a:rPr lang="fa-IR" sz="2000" dirty="0" smtClean="0"/>
              <a:t> نیز می گویند.</a:t>
            </a:r>
          </a:p>
          <a:p>
            <a:pPr algn="r" rtl="1"/>
            <a:endParaRPr lang="en-US" sz="2000" dirty="0"/>
          </a:p>
        </p:txBody>
      </p:sp>
      <p:sp>
        <p:nvSpPr>
          <p:cNvPr id="3" name="Slide Number Placeholder 2"/>
          <p:cNvSpPr>
            <a:spLocks noGrp="1"/>
          </p:cNvSpPr>
          <p:nvPr>
            <p:ph type="sldNum" sz="quarter" idx="12"/>
          </p:nvPr>
        </p:nvSpPr>
        <p:spPr/>
        <p:txBody>
          <a:bodyPr/>
          <a:lstStyle/>
          <a:p>
            <a:fld id="{46C42CB0-D3EE-410A-B21E-5092A3CB89D3}" type="slidenum">
              <a:rPr lang="en-US" smtClean="0"/>
              <a:t>172</a:t>
            </a:fld>
            <a:endParaRPr lang="en-US"/>
          </a:p>
        </p:txBody>
      </p:sp>
      <p:pic>
        <p:nvPicPr>
          <p:cNvPr id="6" name="Picture 4" descr="australia-most-constrained-vari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4623" y="4073387"/>
            <a:ext cx="6105525"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947308"/>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اکتشاف درجه</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800" dirty="0" smtClean="0"/>
              <a:t>اکتشاف </a:t>
            </a:r>
            <a:r>
              <a:rPr lang="en-US" sz="2800" dirty="0" smtClean="0"/>
              <a:t>MRV</a:t>
            </a:r>
            <a:r>
              <a:rPr lang="fa-IR" sz="2800" dirty="0" smtClean="0"/>
              <a:t> در انتخاب اولین ناحیه کمکی نمی کند در این مورد اکتشاف درجه را می توان بکار برد.</a:t>
            </a:r>
          </a:p>
          <a:p>
            <a:pPr algn="r" rtl="1"/>
            <a:r>
              <a:rPr lang="fa-IR" sz="2800" dirty="0" smtClean="0"/>
              <a:t>این روش با انتخاب متغیری که در بیشترین تعداد محدودیت ها با دیگر متغیرهای مقداردهی نشده درگیر است، سعی در</a:t>
            </a:r>
            <a:r>
              <a:rPr lang="fa-IR" sz="3200" dirty="0" smtClean="0"/>
              <a:t> </a:t>
            </a:r>
            <a:r>
              <a:rPr lang="fa-IR" sz="3200" dirty="0"/>
              <a:t>کاهش فاکتور انشعاب در انتخاب های اینده </a:t>
            </a:r>
            <a:r>
              <a:rPr lang="fa-IR" sz="3200" dirty="0" smtClean="0"/>
              <a:t>دارد.</a:t>
            </a:r>
          </a:p>
          <a:p>
            <a:pPr algn="r" rtl="1"/>
            <a:r>
              <a:rPr lang="fa-IR" sz="3200" dirty="0" smtClean="0"/>
              <a:t>برای مثال در رنگ امیزی گراف </a:t>
            </a:r>
            <a:r>
              <a:rPr lang="en-US" sz="3200" dirty="0" smtClean="0"/>
              <a:t>SA</a:t>
            </a:r>
            <a:r>
              <a:rPr lang="fa-IR" sz="3200" dirty="0" smtClean="0"/>
              <a:t> با درجه 5 باید ابتدا رنگ امیزی شود.</a:t>
            </a:r>
            <a:endParaRPr lang="en-US" sz="3200" dirty="0"/>
          </a:p>
        </p:txBody>
      </p:sp>
      <p:sp>
        <p:nvSpPr>
          <p:cNvPr id="3" name="Slide Number Placeholder 2"/>
          <p:cNvSpPr>
            <a:spLocks noGrp="1"/>
          </p:cNvSpPr>
          <p:nvPr>
            <p:ph type="sldNum" sz="quarter" idx="12"/>
          </p:nvPr>
        </p:nvSpPr>
        <p:spPr/>
        <p:txBody>
          <a:bodyPr/>
          <a:lstStyle/>
          <a:p>
            <a:fld id="{46C42CB0-D3EE-410A-B21E-5092A3CB89D3}" type="slidenum">
              <a:rPr lang="en-US" smtClean="0"/>
              <a:t>173</a:t>
            </a:fld>
            <a:endParaRPr lang="en-US"/>
          </a:p>
        </p:txBody>
      </p:sp>
    </p:spTree>
    <p:extLst>
      <p:ext uri="{BB962C8B-B14F-4D97-AF65-F5344CB8AC3E}">
        <p14:creationId xmlns:p14="http://schemas.microsoft.com/office/powerpoint/2010/main" val="381666183"/>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اکتشاف مقادیر محدودکننده کمتر (</a:t>
            </a:r>
            <a:r>
              <a:rPr lang="en-US" dirty="0" smtClean="0"/>
              <a:t>Least Constraining Value</a:t>
            </a:r>
            <a:r>
              <a:rPr lang="fa-IR" dirty="0" smtClean="0"/>
              <a:t>)</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800" dirty="0" smtClean="0"/>
              <a:t>بعد از انتخاب متغیر باید ترتیب انتخاب مقادیر ان نیز تعیین شود.</a:t>
            </a:r>
          </a:p>
          <a:p>
            <a:pPr algn="r" rtl="1"/>
            <a:r>
              <a:rPr lang="fa-IR" sz="2800" dirty="0" smtClean="0"/>
              <a:t>یک روش برای این کار انتخاب مقادیری با کمترین محدود کنندگی است.</a:t>
            </a:r>
          </a:p>
          <a:p>
            <a:pPr algn="r" rtl="1"/>
            <a:r>
              <a:rPr lang="fa-IR" sz="2800" dirty="0" smtClean="0"/>
              <a:t>این روش مقادیر را ترجیه می دهد که انتخاب کمتری را برای متغیرهای همسایه در یک گراف محدودیت باقی می گذارد. </a:t>
            </a:r>
          </a:p>
        </p:txBody>
      </p:sp>
      <p:sp>
        <p:nvSpPr>
          <p:cNvPr id="3" name="Slide Number Placeholder 2"/>
          <p:cNvSpPr>
            <a:spLocks noGrp="1"/>
          </p:cNvSpPr>
          <p:nvPr>
            <p:ph type="sldNum" sz="quarter" idx="12"/>
          </p:nvPr>
        </p:nvSpPr>
        <p:spPr/>
        <p:txBody>
          <a:bodyPr/>
          <a:lstStyle/>
          <a:p>
            <a:fld id="{46C42CB0-D3EE-410A-B21E-5092A3CB89D3}" type="slidenum">
              <a:rPr lang="en-US" smtClean="0"/>
              <a:t>174</a:t>
            </a:fld>
            <a:endParaRPr lang="en-US"/>
          </a:p>
        </p:txBody>
      </p:sp>
    </p:spTree>
    <p:extLst>
      <p:ext uri="{BB962C8B-B14F-4D97-AF65-F5344CB8AC3E}">
        <p14:creationId xmlns:p14="http://schemas.microsoft.com/office/powerpoint/2010/main" val="3388741597"/>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ادغام جستجو و استنتاج</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800" dirty="0" smtClean="0"/>
              <a:t>در هنگام انجام جستجو فرصت های بیشتری نیزبرای استنتاج بوجود می اید</a:t>
            </a:r>
          </a:p>
          <a:p>
            <a:pPr algn="r" rtl="1"/>
            <a:r>
              <a:rPr lang="fa-IR" sz="2800" dirty="0" smtClean="0"/>
              <a:t>یکی از ساده ترین روشهای ساده برای استنتاج بررسی روبه جلو (</a:t>
            </a:r>
            <a:r>
              <a:rPr lang="en-US" sz="2800" dirty="0"/>
              <a:t>forward </a:t>
            </a:r>
            <a:r>
              <a:rPr lang="en-US" sz="2800" dirty="0" smtClean="0"/>
              <a:t>checking</a:t>
            </a:r>
            <a:r>
              <a:rPr lang="fa-IR" sz="2800" dirty="0" smtClean="0"/>
              <a:t>) است.</a:t>
            </a:r>
            <a:r>
              <a:rPr lang="en-US" sz="2800" dirty="0" smtClean="0"/>
              <a:t>      </a:t>
            </a:r>
            <a:endParaRPr lang="fa-IR" sz="2800" dirty="0" smtClean="0"/>
          </a:p>
          <a:p>
            <a:pPr algn="r" rtl="1"/>
            <a:r>
              <a:rPr lang="fa-IR" sz="2800" dirty="0" smtClean="0"/>
              <a:t>هرگاه به متغیر </a:t>
            </a:r>
            <a:r>
              <a:rPr lang="en-US" sz="2800" dirty="0" smtClean="0"/>
              <a:t>X</a:t>
            </a:r>
            <a:r>
              <a:rPr lang="fa-IR" sz="2800" dirty="0" smtClean="0"/>
              <a:t> مقداری نسبت داده شود فرایند بررسی روبه جلو برای ان سازگاری یال را تشکیل می دهد؛ برای هر متغیر مقداردهی نشده </a:t>
            </a:r>
            <a:r>
              <a:rPr lang="en-US" sz="2800" dirty="0" smtClean="0"/>
              <a:t>Y</a:t>
            </a:r>
            <a:r>
              <a:rPr lang="fa-IR" sz="2800" dirty="0" smtClean="0"/>
              <a:t> که با قیدی به </a:t>
            </a:r>
            <a:r>
              <a:rPr lang="en-US" sz="2800" dirty="0" smtClean="0"/>
              <a:t>X</a:t>
            </a:r>
            <a:r>
              <a:rPr lang="fa-IR" sz="2800" dirty="0" smtClean="0"/>
              <a:t> متصل است، هر مقداری که ناسازگار به مقدار انتخاب شده برای </a:t>
            </a:r>
            <a:r>
              <a:rPr lang="en-US" sz="2800" dirty="0" smtClean="0"/>
              <a:t>X</a:t>
            </a:r>
            <a:r>
              <a:rPr lang="fa-IR" sz="2800" dirty="0" smtClean="0"/>
              <a:t> است حذف می شود.</a:t>
            </a:r>
          </a:p>
          <a:p>
            <a:pPr algn="r" rtl="1"/>
            <a:endParaRPr lang="fa-IR" sz="2800" dirty="0" smtClean="0"/>
          </a:p>
        </p:txBody>
      </p:sp>
      <p:sp>
        <p:nvSpPr>
          <p:cNvPr id="3" name="Slide Number Placeholder 2"/>
          <p:cNvSpPr>
            <a:spLocks noGrp="1"/>
          </p:cNvSpPr>
          <p:nvPr>
            <p:ph type="sldNum" sz="quarter" idx="12"/>
          </p:nvPr>
        </p:nvSpPr>
        <p:spPr/>
        <p:txBody>
          <a:bodyPr/>
          <a:lstStyle/>
          <a:p>
            <a:fld id="{46C42CB0-D3EE-410A-B21E-5092A3CB89D3}" type="slidenum">
              <a:rPr lang="en-US" smtClean="0"/>
              <a:t>175</a:t>
            </a:fld>
            <a:endParaRPr lang="en-US"/>
          </a:p>
        </p:txBody>
      </p:sp>
    </p:spTree>
    <p:extLst>
      <p:ext uri="{BB962C8B-B14F-4D97-AF65-F5344CB8AC3E}">
        <p14:creationId xmlns:p14="http://schemas.microsoft.com/office/powerpoint/2010/main" val="2381361901"/>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بررسی رو به جلو</a:t>
            </a:r>
            <a:endParaRPr lang="en-US" dirty="0"/>
          </a:p>
        </p:txBody>
      </p:sp>
      <p:sp>
        <p:nvSpPr>
          <p:cNvPr id="8" name="Content Placeholder 7"/>
          <p:cNvSpPr>
            <a:spLocks noGrp="1"/>
          </p:cNvSpPr>
          <p:nvPr>
            <p:ph idx="1"/>
          </p:nvPr>
        </p:nvSpPr>
        <p:spPr>
          <a:xfrm>
            <a:off x="4743450" y="2133600"/>
            <a:ext cx="6761162" cy="3777622"/>
          </a:xfrm>
        </p:spPr>
        <p:txBody>
          <a:bodyPr/>
          <a:lstStyle/>
          <a:p>
            <a:pPr algn="r" rtl="1"/>
            <a:r>
              <a:rPr lang="fa-IR" dirty="0" smtClean="0"/>
              <a:t>بررسی رو به جلو انتساب </a:t>
            </a:r>
            <a:r>
              <a:rPr lang="en-US" dirty="0"/>
              <a:t>{WA=red</a:t>
            </a:r>
            <a:r>
              <a:rPr lang="en-US" dirty="0" smtClean="0"/>
              <a:t>, Q=green</a:t>
            </a:r>
            <a:r>
              <a:rPr lang="en-US" dirty="0"/>
              <a:t>, V =blue</a:t>
            </a:r>
            <a:r>
              <a:rPr lang="en-US" dirty="0" smtClean="0"/>
              <a:t>}</a:t>
            </a:r>
            <a:r>
              <a:rPr lang="fa-IR" dirty="0" smtClean="0"/>
              <a:t> را به دلیل ایجاد ناسازگاری حذف می کند</a:t>
            </a:r>
          </a:p>
          <a:p>
            <a:pPr algn="r" rtl="1"/>
            <a:r>
              <a:rPr lang="fa-IR" dirty="0" smtClean="0"/>
              <a:t>بررسی رو به جلو بهتر است همراه با روش </a:t>
            </a:r>
            <a:r>
              <a:rPr lang="en-US" dirty="0" smtClean="0"/>
              <a:t>MRV</a:t>
            </a:r>
            <a:r>
              <a:rPr lang="fa-IR" dirty="0" smtClean="0"/>
              <a:t> استفاده شود.</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176</a:t>
            </a:fld>
            <a:endParaRPr lang="en-US"/>
          </a:p>
        </p:txBody>
      </p:sp>
      <p:pic>
        <p:nvPicPr>
          <p:cNvPr id="6" name="Picture 5"/>
          <p:cNvPicPr>
            <a:picLocks noChangeAspect="1"/>
          </p:cNvPicPr>
          <p:nvPr/>
        </p:nvPicPr>
        <p:blipFill>
          <a:blip r:embed="rId3"/>
          <a:stretch>
            <a:fillRect/>
          </a:stretch>
        </p:blipFill>
        <p:spPr>
          <a:xfrm>
            <a:off x="1798637" y="3206387"/>
            <a:ext cx="8770937" cy="3426147"/>
          </a:xfrm>
          <a:prstGeom prst="rect">
            <a:avLst/>
          </a:prstGeom>
        </p:spPr>
      </p:pic>
      <p:pic>
        <p:nvPicPr>
          <p:cNvPr id="7" name="Picture 6"/>
          <p:cNvPicPr>
            <a:picLocks noChangeAspect="1"/>
          </p:cNvPicPr>
          <p:nvPr/>
        </p:nvPicPr>
        <p:blipFill>
          <a:blip r:embed="rId4"/>
          <a:stretch>
            <a:fillRect/>
          </a:stretch>
        </p:blipFill>
        <p:spPr>
          <a:xfrm>
            <a:off x="1798637" y="624110"/>
            <a:ext cx="2944813" cy="2582277"/>
          </a:xfrm>
          <a:prstGeom prst="rect">
            <a:avLst/>
          </a:prstGeom>
        </p:spPr>
      </p:pic>
    </p:spTree>
    <p:extLst>
      <p:ext uri="{BB962C8B-B14F-4D97-AF65-F5344CB8AC3E}">
        <p14:creationId xmlns:p14="http://schemas.microsoft.com/office/powerpoint/2010/main" val="276078724"/>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جستجوی محلی برای </a:t>
            </a:r>
            <a:r>
              <a:rPr lang="en-US" dirty="0" smtClean="0"/>
              <a:t>CSP</a:t>
            </a:r>
            <a:r>
              <a:rPr lang="fa-IR" dirty="0" smtClean="0"/>
              <a:t> ها</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800" dirty="0" smtClean="0"/>
              <a:t>از جستجوی برای </a:t>
            </a:r>
            <a:r>
              <a:rPr lang="en-US" sz="2800" dirty="0" smtClean="0"/>
              <a:t>CSP</a:t>
            </a:r>
            <a:r>
              <a:rPr lang="fa-IR" sz="2800" dirty="0" smtClean="0"/>
              <a:t> های می توان استفاده کرد</a:t>
            </a:r>
          </a:p>
          <a:p>
            <a:pPr algn="r" rtl="1"/>
            <a:r>
              <a:rPr lang="fa-IR" sz="2800" dirty="0" smtClean="0"/>
              <a:t>از فرمول بندی حالت کامل برای این مسائل استفاده می شود</a:t>
            </a:r>
          </a:p>
          <a:p>
            <a:pPr algn="r" rtl="1"/>
            <a:r>
              <a:rPr lang="fa-IR" sz="2800" dirty="0" smtClean="0"/>
              <a:t>برای مثال برای 8 وزیر از اکتشاف کمترین تهدید ها استفاده می شود</a:t>
            </a:r>
          </a:p>
        </p:txBody>
      </p:sp>
      <p:sp>
        <p:nvSpPr>
          <p:cNvPr id="3" name="Slide Number Placeholder 2"/>
          <p:cNvSpPr>
            <a:spLocks noGrp="1"/>
          </p:cNvSpPr>
          <p:nvPr>
            <p:ph type="sldNum" sz="quarter" idx="12"/>
          </p:nvPr>
        </p:nvSpPr>
        <p:spPr/>
        <p:txBody>
          <a:bodyPr/>
          <a:lstStyle/>
          <a:p>
            <a:fld id="{46C42CB0-D3EE-410A-B21E-5092A3CB89D3}" type="slidenum">
              <a:rPr lang="en-US" smtClean="0"/>
              <a:t>177</a:t>
            </a:fld>
            <a:endParaRPr lang="en-US"/>
          </a:p>
        </p:txBody>
      </p:sp>
    </p:spTree>
    <p:extLst>
      <p:ext uri="{BB962C8B-B14F-4D97-AF65-F5344CB8AC3E}">
        <p14:creationId xmlns:p14="http://schemas.microsoft.com/office/powerpoint/2010/main" val="562697083"/>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جستجوی محلی برای </a:t>
            </a:r>
            <a:r>
              <a:rPr lang="en-US" dirty="0" smtClean="0"/>
              <a:t>CSP</a:t>
            </a:r>
            <a:r>
              <a:rPr lang="fa-IR" dirty="0" smtClean="0"/>
              <a:t> ها</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178</a:t>
            </a:fld>
            <a:endParaRPr lang="en-US"/>
          </a:p>
        </p:txBody>
      </p:sp>
      <p:pic>
        <p:nvPicPr>
          <p:cNvPr id="6" name="Picture 5"/>
          <p:cNvPicPr>
            <a:picLocks noChangeAspect="1"/>
          </p:cNvPicPr>
          <p:nvPr/>
        </p:nvPicPr>
        <p:blipFill>
          <a:blip r:embed="rId3"/>
          <a:stretch>
            <a:fillRect/>
          </a:stretch>
        </p:blipFill>
        <p:spPr>
          <a:xfrm>
            <a:off x="1731962" y="1905000"/>
            <a:ext cx="9772650" cy="4429125"/>
          </a:xfrm>
          <a:prstGeom prst="rect">
            <a:avLst/>
          </a:prstGeom>
        </p:spPr>
      </p:pic>
    </p:spTree>
    <p:extLst>
      <p:ext uri="{BB962C8B-B14F-4D97-AF65-F5344CB8AC3E}">
        <p14:creationId xmlns:p14="http://schemas.microsoft.com/office/powerpoint/2010/main" val="1508115217"/>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جستجوی محلی برای </a:t>
            </a:r>
            <a:r>
              <a:rPr lang="en-US" dirty="0" smtClean="0"/>
              <a:t>CSP</a:t>
            </a:r>
            <a:r>
              <a:rPr lang="fa-IR" dirty="0" smtClean="0"/>
              <a:t> ها</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800" dirty="0" smtClean="0"/>
              <a:t>مشکل روش کمترین تداخل در هنگام ایجاد فلات است</a:t>
            </a:r>
          </a:p>
          <a:p>
            <a:pPr algn="r" rtl="1"/>
            <a:r>
              <a:rPr lang="fa-IR" sz="2800" dirty="0" smtClean="0"/>
              <a:t>روش برای حل این مشکل جستجوی تابو است؛ لیستی از گزینه های اخیرا مرور شده نگهداری می شود و از بازگشت الگوریتم به این حالتهای جلوگیری می شود</a:t>
            </a:r>
          </a:p>
          <a:p>
            <a:pPr algn="r" rtl="1"/>
            <a:r>
              <a:rPr lang="fa-IR" sz="2800" dirty="0" smtClean="0"/>
              <a:t>روش دیگر وزن دهی قیود است که به تمرکز جستجو بر روی قیود مهمتر کمک می کند</a:t>
            </a:r>
          </a:p>
        </p:txBody>
      </p:sp>
      <p:sp>
        <p:nvSpPr>
          <p:cNvPr id="3" name="Slide Number Placeholder 2"/>
          <p:cNvSpPr>
            <a:spLocks noGrp="1"/>
          </p:cNvSpPr>
          <p:nvPr>
            <p:ph type="sldNum" sz="quarter" idx="12"/>
          </p:nvPr>
        </p:nvSpPr>
        <p:spPr/>
        <p:txBody>
          <a:bodyPr/>
          <a:lstStyle/>
          <a:p>
            <a:fld id="{46C42CB0-D3EE-410A-B21E-5092A3CB89D3}" type="slidenum">
              <a:rPr lang="en-US" smtClean="0"/>
              <a:t>179</a:t>
            </a:fld>
            <a:endParaRPr lang="en-US"/>
          </a:p>
        </p:txBody>
      </p:sp>
    </p:spTree>
    <p:extLst>
      <p:ext uri="{BB962C8B-B14F-4D97-AF65-F5344CB8AC3E}">
        <p14:creationId xmlns:p14="http://schemas.microsoft.com/office/powerpoint/2010/main" val="2973302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r" rtl="1"/>
            <a:r>
              <a:rPr lang="fa-IR" dirty="0" smtClean="0"/>
              <a:t>جستجوی </a:t>
            </a:r>
            <a:r>
              <a:rPr lang="fa-IR" dirty="0"/>
              <a:t>غیر </a:t>
            </a:r>
            <a:r>
              <a:rPr lang="fa-IR" dirty="0" smtClean="0"/>
              <a:t>اگاهانه</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18</a:t>
            </a:fld>
            <a:endParaRPr lang="en-US"/>
          </a:p>
        </p:txBody>
      </p:sp>
    </p:spTree>
    <p:extLst>
      <p:ext uri="{BB962C8B-B14F-4D97-AF65-F5344CB8AC3E}">
        <p14:creationId xmlns:p14="http://schemas.microsoft.com/office/powerpoint/2010/main" val="3819575530"/>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ساختار مسائل</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800" dirty="0" smtClean="0"/>
              <a:t>در بررسی گراف های محدودیت برخی از گره ها ممکن است غیر وابسته به گره های دیگر باشند بنابراین تغییر ترتیب انها نقشی در مقادیر متغیرهای دیگر ندارد.</a:t>
            </a:r>
          </a:p>
          <a:p>
            <a:pPr algn="r" rtl="1"/>
            <a:r>
              <a:rPr lang="fa-IR" sz="2800" dirty="0" smtClean="0"/>
              <a:t>با یافتن زیرگرافهای مستقل می توانیم مسائل بزرگ را به زیرمسائل کوچکتر تبدیل کنیم و انها را جدا حل کنیم که این کار غالبا موجب کاهش بسیار زیاد پیچیدگی زمانی میشود. اما این زیرگرافها محدودند.</a:t>
            </a:r>
          </a:p>
          <a:p>
            <a:pPr algn="r" rtl="1"/>
            <a:r>
              <a:rPr lang="fa-IR" sz="2800" dirty="0" smtClean="0"/>
              <a:t>برخی دیگر از ساختارهای مانند درختها برای حل ساده ترند. هر </a:t>
            </a:r>
            <a:r>
              <a:rPr lang="en-US" sz="2800" dirty="0" smtClean="0"/>
              <a:t>CSP</a:t>
            </a:r>
            <a:r>
              <a:rPr lang="fa-IR" sz="2800" dirty="0" smtClean="0"/>
              <a:t> با ساختار درختی را می توان در زمان خطی نسبت به تعداد متغیرها حل کرد</a:t>
            </a:r>
          </a:p>
          <a:p>
            <a:pPr algn="r" rtl="1"/>
            <a:r>
              <a:rPr lang="fa-IR" sz="2800" dirty="0" smtClean="0"/>
              <a:t>هر </a:t>
            </a:r>
            <a:r>
              <a:rPr lang="en-US" sz="2800" dirty="0" smtClean="0"/>
              <a:t>CSP</a:t>
            </a:r>
            <a:r>
              <a:rPr lang="fa-IR" sz="2800" dirty="0" smtClean="0"/>
              <a:t> سازگار یال جهتی یا </a:t>
            </a:r>
            <a:r>
              <a:rPr lang="en-US" sz="2800" dirty="0" smtClean="0"/>
              <a:t>DAC</a:t>
            </a:r>
            <a:r>
              <a:rPr lang="fa-IR" sz="2800" dirty="0" smtClean="0"/>
              <a:t> است که تحت ترتیب متغیرها بصورت </a:t>
            </a:r>
            <a:r>
              <a:rPr lang="en-US" sz="2800" dirty="0"/>
              <a:t>X1,X2, . . . ,</a:t>
            </a:r>
            <a:r>
              <a:rPr lang="en-US" sz="2800" dirty="0" err="1" smtClean="0"/>
              <a:t>Xn</a:t>
            </a:r>
            <a:r>
              <a:rPr lang="fa-IR" sz="2800" dirty="0" smtClean="0"/>
              <a:t> اگر و تنها اگر هر </a:t>
            </a:r>
            <a:r>
              <a:rPr lang="en-US" sz="2800" dirty="0" smtClean="0"/>
              <a:t>Xi</a:t>
            </a:r>
            <a:r>
              <a:rPr lang="fa-IR" sz="2800" dirty="0" smtClean="0"/>
              <a:t> سازگار یال با هر </a:t>
            </a:r>
            <a:r>
              <a:rPr lang="en-US" sz="2800" dirty="0" err="1" smtClean="0"/>
              <a:t>Xj</a:t>
            </a:r>
            <a:r>
              <a:rPr lang="fa-IR" sz="2800" dirty="0"/>
              <a:t> </a:t>
            </a:r>
            <a:r>
              <a:rPr lang="fa-IR" sz="2800" dirty="0" smtClean="0"/>
              <a:t>برای </a:t>
            </a:r>
            <a:r>
              <a:rPr lang="en-US" sz="2800" dirty="0" smtClean="0"/>
              <a:t>j&gt;</a:t>
            </a:r>
            <a:r>
              <a:rPr lang="en-US" sz="2800" dirty="0" err="1" smtClean="0"/>
              <a:t>i</a:t>
            </a:r>
            <a:r>
              <a:rPr lang="fa-IR" sz="2800" dirty="0" smtClean="0"/>
              <a:t> باشد.</a:t>
            </a:r>
          </a:p>
        </p:txBody>
      </p:sp>
      <p:sp>
        <p:nvSpPr>
          <p:cNvPr id="3" name="Slide Number Placeholder 2"/>
          <p:cNvSpPr>
            <a:spLocks noGrp="1"/>
          </p:cNvSpPr>
          <p:nvPr>
            <p:ph type="sldNum" sz="quarter" idx="12"/>
          </p:nvPr>
        </p:nvSpPr>
        <p:spPr/>
        <p:txBody>
          <a:bodyPr/>
          <a:lstStyle/>
          <a:p>
            <a:fld id="{46C42CB0-D3EE-410A-B21E-5092A3CB89D3}" type="slidenum">
              <a:rPr lang="en-US" smtClean="0"/>
              <a:t>180</a:t>
            </a:fld>
            <a:endParaRPr lang="en-US"/>
          </a:p>
        </p:txBody>
      </p:sp>
    </p:spTree>
    <p:extLst>
      <p:ext uri="{BB962C8B-B14F-4D97-AF65-F5344CB8AC3E}">
        <p14:creationId xmlns:p14="http://schemas.microsoft.com/office/powerpoint/2010/main" val="1372194279"/>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ساختار مسائل</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000" dirty="0" smtClean="0"/>
              <a:t>حل </a:t>
            </a:r>
            <a:r>
              <a:rPr lang="en-US" sz="2000" dirty="0" smtClean="0"/>
              <a:t>CSP</a:t>
            </a:r>
            <a:r>
              <a:rPr lang="fa-IR" sz="2000" dirty="0" smtClean="0"/>
              <a:t> با ساختار درختی</a:t>
            </a:r>
          </a:p>
          <a:p>
            <a:pPr lvl="1" algn="r" rtl="1"/>
            <a:r>
              <a:rPr lang="fa-IR" sz="2000" dirty="0" smtClean="0"/>
              <a:t>انتخاب متغیر به عنوان ریشه</a:t>
            </a:r>
          </a:p>
          <a:p>
            <a:pPr lvl="1" algn="r" rtl="1"/>
            <a:r>
              <a:rPr lang="fa-IR" sz="2000" dirty="0" smtClean="0"/>
              <a:t>مرتب سازی متغیرهای بطوری هر متغیر بعد از والد خود در درخت قرار گیرد (مرتب سازی توپولوژیکی)</a:t>
            </a:r>
          </a:p>
          <a:p>
            <a:pPr lvl="1" algn="r" rtl="1"/>
            <a:r>
              <a:rPr lang="fa-IR" sz="2000" dirty="0" smtClean="0"/>
              <a:t>انتخاب مقادیر برای هر گره به ترتیب مورد نظر (چون همه یالها سازگارند)</a:t>
            </a:r>
          </a:p>
          <a:p>
            <a:pPr lvl="1" algn="r" rtl="1"/>
            <a:endParaRPr lang="fa-IR" sz="2000" dirty="0" smtClean="0"/>
          </a:p>
          <a:p>
            <a:pPr lvl="1" algn="r" rtl="1"/>
            <a:endParaRPr lang="fa-IR" sz="2000" dirty="0" smtClean="0"/>
          </a:p>
        </p:txBody>
      </p:sp>
      <p:sp>
        <p:nvSpPr>
          <p:cNvPr id="3" name="Slide Number Placeholder 2"/>
          <p:cNvSpPr>
            <a:spLocks noGrp="1"/>
          </p:cNvSpPr>
          <p:nvPr>
            <p:ph type="sldNum" sz="quarter" idx="12"/>
          </p:nvPr>
        </p:nvSpPr>
        <p:spPr/>
        <p:txBody>
          <a:bodyPr/>
          <a:lstStyle/>
          <a:p>
            <a:fld id="{46C42CB0-D3EE-410A-B21E-5092A3CB89D3}" type="slidenum">
              <a:rPr lang="en-US" smtClean="0"/>
              <a:t>181</a:t>
            </a:fld>
            <a:endParaRPr lang="en-US"/>
          </a:p>
        </p:txBody>
      </p:sp>
      <p:pic>
        <p:nvPicPr>
          <p:cNvPr id="4" name="Picture 3"/>
          <p:cNvPicPr>
            <a:picLocks noChangeAspect="1"/>
          </p:cNvPicPr>
          <p:nvPr/>
        </p:nvPicPr>
        <p:blipFill>
          <a:blip r:embed="rId3"/>
          <a:stretch>
            <a:fillRect/>
          </a:stretch>
        </p:blipFill>
        <p:spPr>
          <a:xfrm>
            <a:off x="1662112" y="3880535"/>
            <a:ext cx="7643813" cy="2689077"/>
          </a:xfrm>
          <a:prstGeom prst="rect">
            <a:avLst/>
          </a:prstGeom>
        </p:spPr>
      </p:pic>
    </p:spTree>
    <p:extLst>
      <p:ext uri="{BB962C8B-B14F-4D97-AF65-F5344CB8AC3E}">
        <p14:creationId xmlns:p14="http://schemas.microsoft.com/office/powerpoint/2010/main" val="36151937"/>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ساختار مسائل</a:t>
            </a:r>
            <a:endParaRPr lang="en-US" dirty="0"/>
          </a:p>
        </p:txBody>
      </p:sp>
      <p:sp>
        <p:nvSpPr>
          <p:cNvPr id="5" name="Content Placeholder 4"/>
          <p:cNvSpPr>
            <a:spLocks noGrp="1"/>
          </p:cNvSpPr>
          <p:nvPr>
            <p:ph idx="1"/>
          </p:nvPr>
        </p:nvSpPr>
        <p:spPr>
          <a:xfrm>
            <a:off x="7810647" y="2133600"/>
            <a:ext cx="3693965" cy="4436012"/>
          </a:xfrm>
        </p:spPr>
        <p:txBody>
          <a:bodyPr>
            <a:normAutofit/>
          </a:bodyPr>
          <a:lstStyle/>
          <a:p>
            <a:pPr algn="r" rtl="1"/>
            <a:r>
              <a:rPr lang="fa-IR" sz="2000" dirty="0" smtClean="0"/>
              <a:t>چگونه می توان گرافها را تبدیل به درخت کرد:</a:t>
            </a:r>
          </a:p>
          <a:p>
            <a:pPr lvl="1" algn="r" rtl="1"/>
            <a:r>
              <a:rPr lang="fa-IR" sz="1800" dirty="0" smtClean="0"/>
              <a:t>روش اول انتخاب برخی مقادیر برای برخی گره ها بطوریکه گره های دیگر تشکیل یک درخت دهند</a:t>
            </a:r>
          </a:p>
          <a:p>
            <a:pPr lvl="1" algn="r" rtl="1"/>
            <a:r>
              <a:rPr lang="fa-IR" sz="1800" dirty="0" smtClean="0"/>
              <a:t>در این مثال با انتخاب مقداری برای </a:t>
            </a:r>
            <a:r>
              <a:rPr lang="en-US" sz="1800" dirty="0" smtClean="0"/>
              <a:t>SA</a:t>
            </a:r>
            <a:r>
              <a:rPr lang="fa-IR" sz="1800" dirty="0" smtClean="0"/>
              <a:t> و حذف ان مقدار از دامنه متغیرهای مرتبط یک درخت ایجاد می شود</a:t>
            </a:r>
          </a:p>
          <a:p>
            <a:pPr lvl="1" algn="r" rtl="1"/>
            <a:endParaRPr lang="fa-IR" sz="1800" dirty="0" smtClean="0"/>
          </a:p>
        </p:txBody>
      </p:sp>
      <p:sp>
        <p:nvSpPr>
          <p:cNvPr id="3" name="Slide Number Placeholder 2"/>
          <p:cNvSpPr>
            <a:spLocks noGrp="1"/>
          </p:cNvSpPr>
          <p:nvPr>
            <p:ph type="sldNum" sz="quarter" idx="12"/>
          </p:nvPr>
        </p:nvSpPr>
        <p:spPr/>
        <p:txBody>
          <a:bodyPr/>
          <a:lstStyle/>
          <a:p>
            <a:fld id="{46C42CB0-D3EE-410A-B21E-5092A3CB89D3}" type="slidenum">
              <a:rPr lang="en-US" smtClean="0"/>
              <a:t>182</a:t>
            </a:fld>
            <a:endParaRPr lang="en-US"/>
          </a:p>
        </p:txBody>
      </p:sp>
      <p:pic>
        <p:nvPicPr>
          <p:cNvPr id="6" name="Picture 5"/>
          <p:cNvPicPr>
            <a:picLocks noChangeAspect="1"/>
          </p:cNvPicPr>
          <p:nvPr/>
        </p:nvPicPr>
        <p:blipFill>
          <a:blip r:embed="rId3"/>
          <a:stretch>
            <a:fillRect/>
          </a:stretch>
        </p:blipFill>
        <p:spPr>
          <a:xfrm>
            <a:off x="1311579" y="2902487"/>
            <a:ext cx="6499068" cy="3590925"/>
          </a:xfrm>
          <a:prstGeom prst="rect">
            <a:avLst/>
          </a:prstGeom>
        </p:spPr>
      </p:pic>
    </p:spTree>
    <p:extLst>
      <p:ext uri="{BB962C8B-B14F-4D97-AF65-F5344CB8AC3E}">
        <p14:creationId xmlns:p14="http://schemas.microsoft.com/office/powerpoint/2010/main" val="4011928855"/>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ساختار مسائل</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000" dirty="0" smtClean="0"/>
              <a:t>روش دوم تجزیه درختی گراف به یک مجموعه از زیرمسائل متصل</a:t>
            </a:r>
          </a:p>
          <a:p>
            <a:pPr algn="r" rtl="1"/>
            <a:r>
              <a:rPr lang="fa-IR" sz="2000" dirty="0" smtClean="0"/>
              <a:t>هر زیر مسئله بصورت مجزا حل شده و نتایج ان با هم ترکیب می شوند</a:t>
            </a:r>
          </a:p>
          <a:p>
            <a:pPr lvl="1" algn="r" rtl="1"/>
            <a:endParaRPr lang="fa-IR" sz="1800" dirty="0" smtClean="0"/>
          </a:p>
        </p:txBody>
      </p:sp>
      <p:sp>
        <p:nvSpPr>
          <p:cNvPr id="3" name="Slide Number Placeholder 2"/>
          <p:cNvSpPr>
            <a:spLocks noGrp="1"/>
          </p:cNvSpPr>
          <p:nvPr>
            <p:ph type="sldNum" sz="quarter" idx="12"/>
          </p:nvPr>
        </p:nvSpPr>
        <p:spPr/>
        <p:txBody>
          <a:bodyPr/>
          <a:lstStyle/>
          <a:p>
            <a:fld id="{46C42CB0-D3EE-410A-B21E-5092A3CB89D3}" type="slidenum">
              <a:rPr lang="en-US" smtClean="0"/>
              <a:t>183</a:t>
            </a:fld>
            <a:endParaRPr lang="en-US"/>
          </a:p>
        </p:txBody>
      </p:sp>
      <p:pic>
        <p:nvPicPr>
          <p:cNvPr id="4" name="Picture 3"/>
          <p:cNvPicPr>
            <a:picLocks noChangeAspect="1"/>
          </p:cNvPicPr>
          <p:nvPr/>
        </p:nvPicPr>
        <p:blipFill>
          <a:blip r:embed="rId3"/>
          <a:stretch>
            <a:fillRect/>
          </a:stretch>
        </p:blipFill>
        <p:spPr>
          <a:xfrm>
            <a:off x="1786598" y="2962274"/>
            <a:ext cx="6367444" cy="3704019"/>
          </a:xfrm>
          <a:prstGeom prst="rect">
            <a:avLst/>
          </a:prstGeom>
        </p:spPr>
      </p:pic>
      <p:pic>
        <p:nvPicPr>
          <p:cNvPr id="7" name="Picture 6"/>
          <p:cNvPicPr>
            <a:picLocks noChangeAspect="1"/>
          </p:cNvPicPr>
          <p:nvPr/>
        </p:nvPicPr>
        <p:blipFill>
          <a:blip r:embed="rId4"/>
          <a:stretch>
            <a:fillRect/>
          </a:stretch>
        </p:blipFill>
        <p:spPr>
          <a:xfrm>
            <a:off x="8356920" y="3281585"/>
            <a:ext cx="2944813" cy="2582277"/>
          </a:xfrm>
          <a:prstGeom prst="rect">
            <a:avLst/>
          </a:prstGeom>
        </p:spPr>
      </p:pic>
    </p:spTree>
    <p:extLst>
      <p:ext uri="{BB962C8B-B14F-4D97-AF65-F5344CB8AC3E}">
        <p14:creationId xmlns:p14="http://schemas.microsoft.com/office/powerpoint/2010/main" val="782331451"/>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rtl="1"/>
            <a:r>
              <a:rPr lang="fa-IR" dirty="0" smtClean="0"/>
              <a:t>فصل هفتم: عاملهای منطقی</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184</a:t>
            </a:fld>
            <a:endParaRPr lang="en-US"/>
          </a:p>
        </p:txBody>
      </p:sp>
    </p:spTree>
    <p:extLst>
      <p:ext uri="{BB962C8B-B14F-4D97-AF65-F5344CB8AC3E}">
        <p14:creationId xmlns:p14="http://schemas.microsoft.com/office/powerpoint/2010/main" val="4274477992"/>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عاملهای منطقی</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400" dirty="0" smtClean="0"/>
              <a:t>عاملهای مبتنی بر دانش</a:t>
            </a:r>
          </a:p>
          <a:p>
            <a:pPr algn="r" rtl="1"/>
            <a:r>
              <a:rPr lang="fa-IR" sz="2400" dirty="0" smtClean="0"/>
              <a:t>جهان </a:t>
            </a:r>
            <a:r>
              <a:rPr lang="en-US" sz="2400" dirty="0" err="1" smtClean="0"/>
              <a:t>Wumpus</a:t>
            </a:r>
            <a:endParaRPr lang="fa-IR" sz="2400" dirty="0" smtClean="0"/>
          </a:p>
          <a:p>
            <a:pPr algn="r" rtl="1"/>
            <a:r>
              <a:rPr lang="fa-IR" sz="2400" dirty="0" smtClean="0"/>
              <a:t>منطق بصورت کلی</a:t>
            </a:r>
          </a:p>
          <a:p>
            <a:pPr algn="r" rtl="1"/>
            <a:r>
              <a:rPr lang="fa-IR" sz="2400" dirty="0" smtClean="0"/>
              <a:t>منطق گذاره ای (بولی)</a:t>
            </a:r>
          </a:p>
          <a:p>
            <a:pPr algn="r" rtl="1"/>
            <a:r>
              <a:rPr lang="fa-IR" sz="2400" dirty="0" smtClean="0"/>
              <a:t>قوانین استنتاج</a:t>
            </a:r>
            <a:endParaRPr lang="en-US" sz="2400" dirty="0"/>
          </a:p>
        </p:txBody>
      </p:sp>
      <p:sp>
        <p:nvSpPr>
          <p:cNvPr id="3" name="Slide Number Placeholder 2"/>
          <p:cNvSpPr>
            <a:spLocks noGrp="1"/>
          </p:cNvSpPr>
          <p:nvPr>
            <p:ph type="sldNum" sz="quarter" idx="12"/>
          </p:nvPr>
        </p:nvSpPr>
        <p:spPr/>
        <p:txBody>
          <a:bodyPr/>
          <a:lstStyle/>
          <a:p>
            <a:fld id="{46C42CB0-D3EE-410A-B21E-5092A3CB89D3}" type="slidenum">
              <a:rPr lang="en-US" smtClean="0"/>
              <a:t>185</a:t>
            </a:fld>
            <a:endParaRPr lang="en-US"/>
          </a:p>
        </p:txBody>
      </p:sp>
    </p:spTree>
    <p:extLst>
      <p:ext uri="{BB962C8B-B14F-4D97-AF65-F5344CB8AC3E}">
        <p14:creationId xmlns:p14="http://schemas.microsoft.com/office/powerpoint/2010/main" val="2276394038"/>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عاملهای مبتنی بر دانش</a:t>
            </a:r>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400" dirty="0" smtClean="0"/>
              <a:t>پایگاه دانش= مجموعه ای از جملات در یک زبان رسمی</a:t>
            </a:r>
          </a:p>
          <a:p>
            <a:pPr algn="r" rtl="1"/>
            <a:r>
              <a:rPr lang="fa-IR" sz="2400" dirty="0" smtClean="0"/>
              <a:t>روشی بیانی برای ساخت یک سیستم:</a:t>
            </a:r>
          </a:p>
          <a:p>
            <a:pPr lvl="1" algn="r" rtl="1"/>
            <a:r>
              <a:rPr lang="en-US" sz="2200" dirty="0" smtClean="0"/>
              <a:t>Tell</a:t>
            </a:r>
            <a:r>
              <a:rPr lang="fa-IR" sz="2200" dirty="0" smtClean="0"/>
              <a:t> چیزی است که نیاز به دانستن داریم</a:t>
            </a:r>
          </a:p>
          <a:p>
            <a:pPr lvl="1" algn="r" rtl="1"/>
            <a:r>
              <a:rPr lang="fa-IR" sz="2200" dirty="0" smtClean="0"/>
              <a:t>سپس ان می توان از خودش بپرسد </a:t>
            </a:r>
            <a:r>
              <a:rPr lang="en-US" sz="2200" dirty="0" smtClean="0"/>
              <a:t>Ask</a:t>
            </a:r>
            <a:r>
              <a:rPr lang="fa-IR" sz="2200" dirty="0" smtClean="0"/>
              <a:t>، که چه کاری را انجام دهد، جوابها باید پایگاه دانش را بسازد</a:t>
            </a:r>
          </a:p>
          <a:p>
            <a:pPr algn="r" rtl="1"/>
            <a:r>
              <a:rPr lang="fa-IR" sz="2400" dirty="0" smtClean="0"/>
              <a:t>عاملها را می توان در سطح دانش دید، یعنی چه می دانند بدون توجه به پیاده سازی انها</a:t>
            </a:r>
          </a:p>
          <a:p>
            <a:pPr algn="r" rtl="1"/>
            <a:r>
              <a:rPr lang="fa-IR" sz="2400" dirty="0" smtClean="0"/>
              <a:t>یا در سطح پیاده سازی یعنی ساختارهای داده در پایگاه دانش و الگوریتم هایی که انها را پیاده سازی می کنند</a:t>
            </a:r>
            <a:endParaRPr lang="en-US" sz="2400" dirty="0"/>
          </a:p>
        </p:txBody>
      </p:sp>
      <p:sp>
        <p:nvSpPr>
          <p:cNvPr id="3" name="Slide Number Placeholder 2"/>
          <p:cNvSpPr>
            <a:spLocks noGrp="1"/>
          </p:cNvSpPr>
          <p:nvPr>
            <p:ph type="sldNum" sz="quarter" idx="12"/>
          </p:nvPr>
        </p:nvSpPr>
        <p:spPr/>
        <p:txBody>
          <a:bodyPr/>
          <a:lstStyle/>
          <a:p>
            <a:fld id="{46C42CB0-D3EE-410A-B21E-5092A3CB89D3}" type="slidenum">
              <a:rPr lang="en-US" smtClean="0"/>
              <a:t>186</a:t>
            </a:fld>
            <a:endParaRPr lang="en-US"/>
          </a:p>
        </p:txBody>
      </p:sp>
    </p:spTree>
    <p:extLst>
      <p:ext uri="{BB962C8B-B14F-4D97-AF65-F5344CB8AC3E}">
        <p14:creationId xmlns:p14="http://schemas.microsoft.com/office/powerpoint/2010/main" val="2646286768"/>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منطق بصورت کلی</a:t>
            </a:r>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400" dirty="0" smtClean="0"/>
              <a:t>منطق ها زبانهایی رسمی برای نمایش اطلاعات هستند که نتایجی می تواند از انها استخراج شود</a:t>
            </a:r>
          </a:p>
          <a:p>
            <a:pPr algn="r" rtl="1"/>
            <a:r>
              <a:rPr lang="en-US" sz="2400" dirty="0" smtClean="0"/>
              <a:t>Syntax</a:t>
            </a:r>
            <a:r>
              <a:rPr lang="fa-IR" sz="2400" dirty="0" smtClean="0"/>
              <a:t> جملات را در یک زبان تعریف می کند</a:t>
            </a:r>
          </a:p>
          <a:p>
            <a:pPr algn="r" rtl="1"/>
            <a:r>
              <a:rPr lang="en-US" sz="2400" dirty="0" smtClean="0"/>
              <a:t>Semantics</a:t>
            </a:r>
            <a:r>
              <a:rPr lang="fa-IR" sz="2400" dirty="0" smtClean="0"/>
              <a:t> معانی جملات (یعنی درستی جملات در جهان) را تعریف می کند</a:t>
            </a:r>
          </a:p>
          <a:p>
            <a:pPr algn="r" rtl="1"/>
            <a:endParaRPr lang="en-US" sz="2400" dirty="0"/>
          </a:p>
        </p:txBody>
      </p:sp>
      <p:sp>
        <p:nvSpPr>
          <p:cNvPr id="3" name="Slide Number Placeholder 2"/>
          <p:cNvSpPr>
            <a:spLocks noGrp="1"/>
          </p:cNvSpPr>
          <p:nvPr>
            <p:ph type="sldNum" sz="quarter" idx="12"/>
          </p:nvPr>
        </p:nvSpPr>
        <p:spPr/>
        <p:txBody>
          <a:bodyPr/>
          <a:lstStyle/>
          <a:p>
            <a:fld id="{46C42CB0-D3EE-410A-B21E-5092A3CB89D3}" type="slidenum">
              <a:rPr lang="en-US" smtClean="0"/>
              <a:t>187</a:t>
            </a:fld>
            <a:endParaRPr lang="en-US"/>
          </a:p>
        </p:txBody>
      </p:sp>
    </p:spTree>
    <p:extLst>
      <p:ext uri="{BB962C8B-B14F-4D97-AF65-F5344CB8AC3E}">
        <p14:creationId xmlns:p14="http://schemas.microsoft.com/office/powerpoint/2010/main" val="2588632023"/>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نتیجه دادن</a:t>
            </a:r>
            <a:endParaRPr lang="fa-IR"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en-US" sz="2400" dirty="0" smtClean="0"/>
              <a:t>Entailment</a:t>
            </a:r>
            <a:r>
              <a:rPr lang="fa-IR" sz="2400" dirty="0" smtClean="0"/>
              <a:t> یعنی چیزی از چیز دیگری بدست می اید</a:t>
            </a:r>
          </a:p>
          <a:p>
            <a:pPr algn="r" rtl="1"/>
            <a:endParaRPr lang="fa-IR" sz="2400" dirty="0" smtClean="0"/>
          </a:p>
          <a:p>
            <a:pPr algn="r" rtl="1"/>
            <a:r>
              <a:rPr lang="fa-IR" sz="2400" dirty="0" smtClean="0"/>
              <a:t>پایگاه دانش </a:t>
            </a:r>
            <a:r>
              <a:rPr lang="en-US" sz="2400" dirty="0" smtClean="0"/>
              <a:t>KB</a:t>
            </a:r>
            <a:r>
              <a:rPr lang="fa-IR" sz="2400" dirty="0" smtClean="0"/>
              <a:t> جملات </a:t>
            </a:r>
            <a:r>
              <a:rPr lang="el-GR" sz="2400" dirty="0" smtClean="0"/>
              <a:t>α</a:t>
            </a:r>
            <a:r>
              <a:rPr lang="fa-IR" sz="2400" dirty="0" smtClean="0"/>
              <a:t> را نتیجه گیری میکند اگر و تنها اگر </a:t>
            </a:r>
            <a:r>
              <a:rPr lang="el-GR" sz="2400" dirty="0"/>
              <a:t>α</a:t>
            </a:r>
            <a:r>
              <a:rPr lang="fa-IR" sz="2400" dirty="0"/>
              <a:t> </a:t>
            </a:r>
            <a:r>
              <a:rPr lang="fa-IR" sz="2400" dirty="0" smtClean="0"/>
              <a:t>در تمام جهان هایی که </a:t>
            </a:r>
            <a:r>
              <a:rPr lang="en-US" sz="2400" dirty="0" smtClean="0"/>
              <a:t>KB</a:t>
            </a:r>
            <a:r>
              <a:rPr lang="fa-IR" sz="2400" dirty="0" smtClean="0"/>
              <a:t> درست است درست باشد </a:t>
            </a:r>
          </a:p>
          <a:p>
            <a:pPr algn="r" rtl="1"/>
            <a:r>
              <a:rPr lang="fa-IR" sz="2400" dirty="0" smtClean="0"/>
              <a:t>برای مثال </a:t>
            </a:r>
            <a:r>
              <a:rPr lang="en-US" sz="2400" dirty="0" smtClean="0"/>
              <a:t>X+Y=4</a:t>
            </a:r>
            <a:r>
              <a:rPr lang="fa-IR" sz="2400" dirty="0" smtClean="0"/>
              <a:t> نتیجه می دهد که </a:t>
            </a:r>
            <a:r>
              <a:rPr lang="en-US" sz="2400" dirty="0" smtClean="0"/>
              <a:t>4=X+Y</a:t>
            </a:r>
            <a:endParaRPr lang="fa-IR" sz="2400" dirty="0" smtClean="0"/>
          </a:p>
          <a:p>
            <a:pPr algn="r" rtl="1"/>
            <a:r>
              <a:rPr lang="fa-IR" sz="2400" dirty="0" smtClean="0"/>
              <a:t>نتیجه گیری ارتباط بین جملات است که مبتنی بر معانی انهاست</a:t>
            </a:r>
            <a:endParaRPr lang="en-US" sz="2400" dirty="0"/>
          </a:p>
        </p:txBody>
      </p:sp>
      <p:sp>
        <p:nvSpPr>
          <p:cNvPr id="3" name="Slide Number Placeholder 2"/>
          <p:cNvSpPr>
            <a:spLocks noGrp="1"/>
          </p:cNvSpPr>
          <p:nvPr>
            <p:ph type="sldNum" sz="quarter" idx="12"/>
          </p:nvPr>
        </p:nvSpPr>
        <p:spPr/>
        <p:txBody>
          <a:bodyPr/>
          <a:lstStyle/>
          <a:p>
            <a:fld id="{46C42CB0-D3EE-410A-B21E-5092A3CB89D3}" type="slidenum">
              <a:rPr lang="en-US" smtClean="0"/>
              <a:t>188</a:t>
            </a:fld>
            <a:endParaRPr lang="en-US"/>
          </a:p>
        </p:txBody>
      </p:sp>
      <p:pic>
        <p:nvPicPr>
          <p:cNvPr id="4" name="Picture 3"/>
          <p:cNvPicPr>
            <a:picLocks noChangeAspect="1"/>
          </p:cNvPicPr>
          <p:nvPr/>
        </p:nvPicPr>
        <p:blipFill>
          <a:blip r:embed="rId3"/>
          <a:stretch>
            <a:fillRect/>
          </a:stretch>
        </p:blipFill>
        <p:spPr>
          <a:xfrm>
            <a:off x="3272651" y="2305630"/>
            <a:ext cx="1543050" cy="752475"/>
          </a:xfrm>
          <a:prstGeom prst="rect">
            <a:avLst/>
          </a:prstGeom>
        </p:spPr>
      </p:pic>
    </p:spTree>
    <p:extLst>
      <p:ext uri="{BB962C8B-B14F-4D97-AF65-F5344CB8AC3E}">
        <p14:creationId xmlns:p14="http://schemas.microsoft.com/office/powerpoint/2010/main" val="1996585949"/>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مدلها</a:t>
            </a:r>
            <a:endParaRPr lang="fa-IR" dirty="0"/>
          </a:p>
        </p:txBody>
      </p:sp>
      <mc:AlternateContent xmlns:mc="http://schemas.openxmlformats.org/markup-compatibility/2006">
        <mc:Choice xmlns:a14="http://schemas.microsoft.com/office/drawing/2010/main" Requires="a14">
          <p:sp>
            <p:nvSpPr>
              <p:cNvPr id="5" name="Content Placeholder 4"/>
              <p:cNvSpPr>
                <a:spLocks noGrp="1"/>
              </p:cNvSpPr>
              <p:nvPr>
                <p:ph idx="1"/>
              </p:nvPr>
            </p:nvSpPr>
            <p:spPr>
              <a:xfrm>
                <a:off x="1786597" y="2133600"/>
                <a:ext cx="9718015" cy="4436012"/>
              </a:xfrm>
            </p:spPr>
            <p:txBody>
              <a:bodyPr>
                <a:normAutofit/>
              </a:bodyPr>
              <a:lstStyle/>
              <a:p>
                <a:pPr algn="r" rtl="1"/>
                <a:r>
                  <a:rPr lang="fa-IR" sz="2400" dirty="0" smtClean="0"/>
                  <a:t>منطق دانان معمولا بر مبنای مدلها فکر می کنند که جهان هایی هستند که بصورت رسمی با توجه به کدام حقیقت را میتوان ارزیابی کرد سازمان دهی شده اند.</a:t>
                </a:r>
              </a:p>
              <a:p>
                <a:pPr algn="r" rtl="1"/>
                <a:r>
                  <a:rPr lang="en-US" sz="2400" dirty="0" smtClean="0"/>
                  <a:t>M</a:t>
                </a:r>
                <a:r>
                  <a:rPr lang="fa-IR" sz="2400" dirty="0" smtClean="0"/>
                  <a:t> را مدلی از جمله </a:t>
                </a:r>
                <a:r>
                  <a:rPr lang="el-GR" sz="2400" dirty="0" smtClean="0"/>
                  <a:t>α</a:t>
                </a:r>
                <a:r>
                  <a:rPr lang="fa-IR" sz="2400" dirty="0" smtClean="0"/>
                  <a:t> می نامیم اگر </a:t>
                </a:r>
                <a:r>
                  <a:rPr lang="el-GR" sz="2400" dirty="0" smtClean="0"/>
                  <a:t>α</a:t>
                </a:r>
                <a:r>
                  <a:rPr lang="fa-IR" sz="2400" dirty="0" smtClean="0"/>
                  <a:t> در </a:t>
                </a:r>
                <a:r>
                  <a:rPr lang="en-US" sz="2400" dirty="0" smtClean="0"/>
                  <a:t>M</a:t>
                </a:r>
                <a:r>
                  <a:rPr lang="fa-IR" sz="2400" dirty="0" smtClean="0"/>
                  <a:t> درست باشد</a:t>
                </a:r>
              </a:p>
              <a:p>
                <a:pPr algn="r" rtl="1"/>
                <a:r>
                  <a:rPr lang="en-US" sz="2400" dirty="0" smtClean="0"/>
                  <a:t>M(</a:t>
                </a:r>
                <a:r>
                  <a:rPr lang="el-GR" sz="2400" dirty="0" smtClean="0"/>
                  <a:t>α</a:t>
                </a:r>
                <a:r>
                  <a:rPr lang="en-US" sz="2400" dirty="0" smtClean="0"/>
                  <a:t>)</a:t>
                </a:r>
                <a:r>
                  <a:rPr lang="fa-IR" sz="2400" dirty="0" smtClean="0"/>
                  <a:t> مجموعه ای از مدلهای </a:t>
                </a:r>
                <a:r>
                  <a:rPr lang="el-GR" sz="2400" dirty="0" smtClean="0"/>
                  <a:t>α</a:t>
                </a:r>
                <a:r>
                  <a:rPr lang="fa-IR" sz="2400" dirty="0" smtClean="0"/>
                  <a:t> است پس </a:t>
                </a:r>
                <a14:m>
                  <m:oMath xmlns:m="http://schemas.openxmlformats.org/officeDocument/2006/math">
                    <m:r>
                      <a:rPr lang="en-US" sz="2400" b="0" i="1" smtClean="0">
                        <a:latin typeface="Cambria Math" panose="02040503050406030204" pitchFamily="18" charset="0"/>
                      </a:rPr>
                      <m:t>𝐾𝐵</m:t>
                    </m:r>
                    <m:r>
                      <a:rPr lang="en-US" sz="2400" b="0" i="1" smtClean="0">
                        <a:latin typeface="Cambria Math" panose="02040503050406030204" pitchFamily="18" charset="0"/>
                        <a:ea typeface="Cambria Math" panose="02040503050406030204" pitchFamily="18" charset="0"/>
                      </a:rPr>
                      <m:t>⊨</m:t>
                    </m:r>
                  </m:oMath>
                </a14:m>
                <a:r>
                  <a:rPr lang="el-GR" sz="2400" dirty="0" smtClean="0"/>
                  <a:t>α</a:t>
                </a:r>
                <a:r>
                  <a:rPr lang="fa-IR" sz="2400" dirty="0" smtClean="0"/>
                  <a:t> اگر و تنها اگر </a:t>
                </a:r>
                <a14:m>
                  <m:oMath xmlns:m="http://schemas.openxmlformats.org/officeDocument/2006/math">
                    <m:r>
                      <a:rPr lang="en-US" sz="2400" b="0" i="1" smtClean="0">
                        <a:latin typeface="Cambria Math" panose="02040503050406030204" pitchFamily="18" charset="0"/>
                      </a:rPr>
                      <m:t>𝑀</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𝐾𝐵</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𝑀</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m:t>
                    </m:r>
                  </m:oMath>
                </a14:m>
                <a:endParaRPr lang="en-US" sz="2400" dirty="0"/>
              </a:p>
            </p:txBody>
          </p:sp>
        </mc:Choice>
        <mc:Fallback>
          <p:sp>
            <p:nvSpPr>
              <p:cNvPr id="5" name="Content Placeholder 4"/>
              <p:cNvSpPr>
                <a:spLocks noGrp="1" noRot="1" noChangeAspect="1" noMove="1" noResize="1" noEditPoints="1" noAdjustHandles="1" noChangeArrowheads="1" noChangeShapeType="1" noTextEdit="1"/>
              </p:cNvSpPr>
              <p:nvPr>
                <p:ph idx="1"/>
              </p:nvPr>
            </p:nvSpPr>
            <p:spPr>
              <a:xfrm>
                <a:off x="1786597" y="2133600"/>
                <a:ext cx="9718015" cy="4436012"/>
              </a:xfrm>
              <a:blipFill rotWithShape="0">
                <a:blip r:embed="rId3"/>
                <a:stretch>
                  <a:fillRect t="-1923" r="-941"/>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46C42CB0-D3EE-410A-B21E-5092A3CB89D3}" type="slidenum">
              <a:rPr lang="en-US" smtClean="0"/>
              <a:t>189</a:t>
            </a:fld>
            <a:endParaRPr lang="en-US"/>
          </a:p>
        </p:txBody>
      </p:sp>
    </p:spTree>
    <p:extLst>
      <p:ext uri="{BB962C8B-B14F-4D97-AF65-F5344CB8AC3E}">
        <p14:creationId xmlns:p14="http://schemas.microsoft.com/office/powerpoint/2010/main" val="2288964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جستجوی سطح اول (</a:t>
            </a:r>
            <a:r>
              <a:rPr lang="en-US" dirty="0"/>
              <a:t>Breadth-first search</a:t>
            </a:r>
            <a:r>
              <a:rPr lang="fa-IR" dirty="0" smtClean="0"/>
              <a:t>)</a:t>
            </a:r>
            <a:endParaRPr lang="en-US" dirty="0"/>
          </a:p>
        </p:txBody>
      </p:sp>
      <p:pic>
        <p:nvPicPr>
          <p:cNvPr id="5" name="Picture 4"/>
          <p:cNvPicPr>
            <a:picLocks noChangeAspect="1"/>
          </p:cNvPicPr>
          <p:nvPr/>
        </p:nvPicPr>
        <p:blipFill>
          <a:blip r:embed="rId3"/>
          <a:stretch>
            <a:fillRect/>
          </a:stretch>
        </p:blipFill>
        <p:spPr>
          <a:xfrm>
            <a:off x="2414855" y="2665269"/>
            <a:ext cx="9267825" cy="2400300"/>
          </a:xfrm>
          <a:prstGeom prst="rect">
            <a:avLst/>
          </a:prstGeom>
        </p:spPr>
      </p:pic>
      <p:sp>
        <p:nvSpPr>
          <p:cNvPr id="3" name="Slide Number Placeholder 2"/>
          <p:cNvSpPr>
            <a:spLocks noGrp="1"/>
          </p:cNvSpPr>
          <p:nvPr>
            <p:ph type="sldNum" sz="quarter" idx="12"/>
          </p:nvPr>
        </p:nvSpPr>
        <p:spPr/>
        <p:txBody>
          <a:bodyPr/>
          <a:lstStyle/>
          <a:p>
            <a:fld id="{46C42CB0-D3EE-410A-B21E-5092A3CB89D3}" type="slidenum">
              <a:rPr lang="en-US" smtClean="0"/>
              <a:t>19</a:t>
            </a:fld>
            <a:endParaRPr lang="en-US"/>
          </a:p>
        </p:txBody>
      </p:sp>
    </p:spTree>
    <p:extLst>
      <p:ext uri="{BB962C8B-B14F-4D97-AF65-F5344CB8AC3E}">
        <p14:creationId xmlns:p14="http://schemas.microsoft.com/office/powerpoint/2010/main" val="2826471334"/>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استنتاج</a:t>
            </a:r>
            <a:endParaRPr lang="fa-IR" dirty="0"/>
          </a:p>
        </p:txBody>
      </p:sp>
      <mc:AlternateContent xmlns:mc="http://schemas.openxmlformats.org/markup-compatibility/2006">
        <mc:Choice xmlns:a14="http://schemas.microsoft.com/office/drawing/2010/main" Requires="a14">
          <p:sp>
            <p:nvSpPr>
              <p:cNvPr id="5" name="Content Placeholder 4"/>
              <p:cNvSpPr>
                <a:spLocks noGrp="1"/>
              </p:cNvSpPr>
              <p:nvPr>
                <p:ph idx="1"/>
              </p:nvPr>
            </p:nvSpPr>
            <p:spPr>
              <a:xfrm>
                <a:off x="1786597" y="2133600"/>
                <a:ext cx="9718015" cy="4436012"/>
              </a:xfrm>
            </p:spPr>
            <p:txBody>
              <a:bodyPr>
                <a:normAutofit/>
              </a:bodyPr>
              <a:lstStyle/>
              <a:p>
                <a:pPr algn="r" rtl="1"/>
                <a:r>
                  <a:rPr lang="fa-IR" sz="2400" dirty="0" smtClean="0"/>
                  <a:t>جمله </a:t>
                </a:r>
                <a:r>
                  <a:rPr lang="el-GR" sz="2400" dirty="0"/>
                  <a:t>α</a:t>
                </a:r>
                <a:r>
                  <a:rPr lang="fa-IR" sz="2400" dirty="0"/>
                  <a:t> </a:t>
                </a:r>
                <a:r>
                  <a:rPr lang="fa-IR" sz="2400" dirty="0" smtClean="0"/>
                  <a:t>می تواند از </a:t>
                </a:r>
                <a:r>
                  <a:rPr lang="en-US" sz="2400" dirty="0" smtClean="0"/>
                  <a:t>KB</a:t>
                </a:r>
                <a:r>
                  <a:rPr lang="fa-IR" sz="2400" dirty="0" smtClean="0"/>
                  <a:t> نتیجه شود با روال </a:t>
                </a:r>
                <a:r>
                  <a:rPr lang="en-US" sz="2400" dirty="0" err="1" smtClean="0"/>
                  <a:t>i</a:t>
                </a:r>
                <a:r>
                  <a:rPr lang="fa-IR" sz="2400" dirty="0" smtClean="0"/>
                  <a:t> </a:t>
                </a:r>
                <a14:m>
                  <m:oMath xmlns:m="http://schemas.openxmlformats.org/officeDocument/2006/math">
                    <m:r>
                      <a:rPr lang="en-US" sz="2400" b="0" i="1" smtClean="0">
                        <a:latin typeface="Cambria Math" panose="02040503050406030204" pitchFamily="18" charset="0"/>
                      </a:rPr>
                      <m:t>𝐾𝐵</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m:t>
                        </m:r>
                      </m:e>
                      <m:sub>
                        <m:r>
                          <a:rPr lang="en-US" sz="2400" b="0" i="1" smtClean="0">
                            <a:latin typeface="Cambria Math" panose="02040503050406030204" pitchFamily="18" charset="0"/>
                          </a:rPr>
                          <m:t>𝑖</m:t>
                        </m:r>
                      </m:sub>
                    </m:sSub>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m:t>
                    </m:r>
                  </m:oMath>
                </a14:m>
                <a:endParaRPr lang="en-US" sz="2400" dirty="0" smtClean="0"/>
              </a:p>
              <a:p>
                <a:pPr algn="r" rtl="1"/>
                <a:r>
                  <a:rPr lang="fa-IR" sz="2400" smtClean="0"/>
                  <a:t>مفهوم: </a:t>
                </a:r>
                <a:endParaRPr lang="fa-IR" sz="2400" dirty="0" smtClean="0"/>
              </a:p>
              <a:p>
                <a:pPr algn="r" rtl="1"/>
                <a:endParaRPr lang="en-US" sz="2400" dirty="0"/>
              </a:p>
            </p:txBody>
          </p:sp>
        </mc:Choice>
        <mc:Fallback>
          <p:sp>
            <p:nvSpPr>
              <p:cNvPr id="5" name="Content Placeholder 4"/>
              <p:cNvSpPr>
                <a:spLocks noGrp="1" noRot="1" noChangeAspect="1" noMove="1" noResize="1" noEditPoints="1" noAdjustHandles="1" noChangeArrowheads="1" noChangeShapeType="1" noTextEdit="1"/>
              </p:cNvSpPr>
              <p:nvPr>
                <p:ph idx="1"/>
              </p:nvPr>
            </p:nvSpPr>
            <p:spPr>
              <a:xfrm>
                <a:off x="1786597" y="2133600"/>
                <a:ext cx="9718015" cy="4436012"/>
              </a:xfrm>
              <a:blipFill rotWithShape="0">
                <a:blip r:embed="rId3"/>
                <a:stretch>
                  <a:fillRect t="-1786" r="-941"/>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46C42CB0-D3EE-410A-B21E-5092A3CB89D3}" type="slidenum">
              <a:rPr lang="en-US" smtClean="0"/>
              <a:t>190</a:t>
            </a:fld>
            <a:endParaRPr lang="en-US"/>
          </a:p>
        </p:txBody>
      </p:sp>
    </p:spTree>
    <p:extLst>
      <p:ext uri="{BB962C8B-B14F-4D97-AF65-F5344CB8AC3E}">
        <p14:creationId xmlns:p14="http://schemas.microsoft.com/office/powerpoint/2010/main" val="1107460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منابع</a:t>
            </a:r>
            <a:endParaRPr lang="en-US" dirty="0"/>
          </a:p>
        </p:txBody>
      </p:sp>
      <p:sp>
        <p:nvSpPr>
          <p:cNvPr id="3" name="Content Placeholder 2"/>
          <p:cNvSpPr>
            <a:spLocks noGrp="1"/>
          </p:cNvSpPr>
          <p:nvPr>
            <p:ph idx="1"/>
          </p:nvPr>
        </p:nvSpPr>
        <p:spPr/>
        <p:txBody>
          <a:bodyPr/>
          <a:lstStyle/>
          <a:p>
            <a:pPr algn="r" rtl="1"/>
            <a:r>
              <a:rPr lang="fa-IR" dirty="0" smtClean="0"/>
              <a:t>کتاب هوش مصنوعی، رهیافتی نوین ویرایش سوم</a:t>
            </a:r>
          </a:p>
          <a:p>
            <a:pPr algn="r" rtl="1"/>
            <a:endParaRPr lang="en-US" dirty="0"/>
          </a:p>
        </p:txBody>
      </p:sp>
      <p:sp>
        <p:nvSpPr>
          <p:cNvPr id="4" name="Slide Number Placeholder 3"/>
          <p:cNvSpPr>
            <a:spLocks noGrp="1"/>
          </p:cNvSpPr>
          <p:nvPr>
            <p:ph type="sldNum" sz="quarter" idx="12"/>
          </p:nvPr>
        </p:nvSpPr>
        <p:spPr/>
        <p:txBody>
          <a:bodyPr/>
          <a:lstStyle/>
          <a:p>
            <a:fld id="{46C42CB0-D3EE-410A-B21E-5092A3CB89D3}" type="slidenum">
              <a:rPr lang="en-US" smtClean="0"/>
              <a:t>2</a:t>
            </a:fld>
            <a:endParaRPr lang="en-US"/>
          </a:p>
        </p:txBody>
      </p:sp>
    </p:spTree>
    <p:extLst>
      <p:ext uri="{BB962C8B-B14F-4D97-AF65-F5344CB8AC3E}">
        <p14:creationId xmlns:p14="http://schemas.microsoft.com/office/powerpoint/2010/main" val="102918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rtl="1"/>
            <a:r>
              <a:rPr lang="en-US" dirty="0" smtClean="0"/>
              <a:t>BFS</a:t>
            </a:r>
            <a:endParaRPr lang="en-US" dirty="0"/>
          </a:p>
        </p:txBody>
      </p:sp>
      <p:pic>
        <p:nvPicPr>
          <p:cNvPr id="4" name="Picture 3"/>
          <p:cNvPicPr>
            <a:picLocks noChangeAspect="1"/>
          </p:cNvPicPr>
          <p:nvPr/>
        </p:nvPicPr>
        <p:blipFill>
          <a:blip r:embed="rId3"/>
          <a:stretch>
            <a:fillRect/>
          </a:stretch>
        </p:blipFill>
        <p:spPr>
          <a:xfrm>
            <a:off x="2227261" y="1532659"/>
            <a:ext cx="9277350" cy="4972050"/>
          </a:xfrm>
          <a:prstGeom prst="rect">
            <a:avLst/>
          </a:prstGeom>
        </p:spPr>
      </p:pic>
      <p:sp>
        <p:nvSpPr>
          <p:cNvPr id="2" name="Slide Number Placeholder 1"/>
          <p:cNvSpPr>
            <a:spLocks noGrp="1"/>
          </p:cNvSpPr>
          <p:nvPr>
            <p:ph type="sldNum" sz="quarter" idx="12"/>
          </p:nvPr>
        </p:nvSpPr>
        <p:spPr/>
        <p:txBody>
          <a:bodyPr/>
          <a:lstStyle/>
          <a:p>
            <a:fld id="{46C42CB0-D3EE-410A-B21E-5092A3CB89D3}" type="slidenum">
              <a:rPr lang="en-US" smtClean="0"/>
              <a:t>20</a:t>
            </a:fld>
            <a:endParaRPr lang="en-US"/>
          </a:p>
        </p:txBody>
      </p:sp>
    </p:spTree>
    <p:extLst>
      <p:ext uri="{BB962C8B-B14F-4D97-AF65-F5344CB8AC3E}">
        <p14:creationId xmlns:p14="http://schemas.microsoft.com/office/powerpoint/2010/main" val="3114530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ملاکهای مقایسه </a:t>
            </a:r>
            <a:r>
              <a:rPr lang="en-US" dirty="0" smtClean="0"/>
              <a:t>BFS</a:t>
            </a:r>
            <a:endParaRPr lang="en-US" dirty="0"/>
          </a:p>
        </p:txBody>
      </p:sp>
      <p:sp>
        <p:nvSpPr>
          <p:cNvPr id="3" name="Content Placeholder 2"/>
          <p:cNvSpPr>
            <a:spLocks noGrp="1"/>
          </p:cNvSpPr>
          <p:nvPr>
            <p:ph idx="1"/>
          </p:nvPr>
        </p:nvSpPr>
        <p:spPr/>
        <p:txBody>
          <a:bodyPr>
            <a:normAutofit/>
          </a:bodyPr>
          <a:lstStyle/>
          <a:p>
            <a:pPr algn="r" rtl="1"/>
            <a:r>
              <a:rPr lang="fa-IR" sz="2400" dirty="0" smtClean="0"/>
              <a:t>کامل بودن؟ بله</a:t>
            </a:r>
          </a:p>
          <a:p>
            <a:pPr algn="r" rtl="1"/>
            <a:r>
              <a:rPr lang="fa-IR" sz="2400" dirty="0" smtClean="0"/>
              <a:t>بهینگی؟ بله</a:t>
            </a:r>
          </a:p>
          <a:p>
            <a:pPr algn="r" rtl="1"/>
            <a:r>
              <a:rPr lang="fa-IR" sz="2400" dirty="0" smtClean="0"/>
              <a:t>پیچیدگی زمانی؟ = پیچیدگی فضایی؟</a:t>
            </a:r>
          </a:p>
          <a:p>
            <a:pPr lvl="1" algn="r" rtl="1"/>
            <a:r>
              <a:rPr lang="en-US" sz="2800" dirty="0" smtClean="0"/>
              <a:t>1+b+b</a:t>
            </a:r>
            <a:r>
              <a:rPr lang="en-US" sz="2800" baseline="30000" dirty="0" smtClean="0"/>
              <a:t>2</a:t>
            </a:r>
            <a:r>
              <a:rPr lang="en-US" sz="2800" dirty="0" smtClean="0"/>
              <a:t>+b</a:t>
            </a:r>
            <a:r>
              <a:rPr lang="en-US" sz="2800" baseline="30000" dirty="0" smtClean="0"/>
              <a:t>3</a:t>
            </a:r>
            <a:r>
              <a:rPr lang="en-US" sz="2800" dirty="0" smtClean="0"/>
              <a:t>+…+</a:t>
            </a:r>
            <a:r>
              <a:rPr lang="en-US" sz="2800" dirty="0" err="1" smtClean="0"/>
              <a:t>b</a:t>
            </a:r>
            <a:r>
              <a:rPr lang="en-US" sz="2800" baseline="30000" dirty="0" err="1" smtClean="0"/>
              <a:t>d</a:t>
            </a:r>
            <a:r>
              <a:rPr lang="en-US" sz="2800" dirty="0" smtClean="0"/>
              <a:t>=O(</a:t>
            </a:r>
            <a:r>
              <a:rPr lang="en-US" sz="2800" dirty="0" err="1" smtClean="0"/>
              <a:t>b</a:t>
            </a:r>
            <a:r>
              <a:rPr lang="en-US" sz="2800" baseline="30000" dirty="0" err="1" smtClean="0"/>
              <a:t>d</a:t>
            </a:r>
            <a:r>
              <a:rPr lang="en-US" sz="2800" dirty="0" smtClean="0"/>
              <a:t>)</a:t>
            </a:r>
          </a:p>
          <a:p>
            <a:pPr lvl="1" algn="r" rtl="1"/>
            <a:r>
              <a:rPr lang="fa-IR" sz="2400" dirty="0"/>
              <a:t>چرا </a:t>
            </a:r>
            <a:r>
              <a:rPr lang="en-US" sz="2400" dirty="0"/>
              <a:t>O(bd+1)</a:t>
            </a:r>
            <a:r>
              <a:rPr lang="fa-IR" sz="2400" dirty="0"/>
              <a:t> نیست؟</a:t>
            </a:r>
            <a:endParaRPr lang="en-US" sz="2400" dirty="0"/>
          </a:p>
          <a:p>
            <a:pPr algn="r" rtl="1"/>
            <a:r>
              <a:rPr lang="en-US" sz="2600" dirty="0" smtClean="0"/>
              <a:t>O(</a:t>
            </a:r>
            <a:r>
              <a:rPr lang="en-US" sz="2400" dirty="0" smtClean="0"/>
              <a:t>b</a:t>
            </a:r>
            <a:r>
              <a:rPr lang="en-US" sz="2400" baseline="30000" dirty="0" smtClean="0"/>
              <a:t>d+1</a:t>
            </a:r>
            <a:r>
              <a:rPr lang="en-US" sz="2600" dirty="0" smtClean="0"/>
              <a:t>)</a:t>
            </a:r>
            <a:r>
              <a:rPr lang="fa-IR" sz="2600" dirty="0" smtClean="0"/>
              <a:t> گره در مجموعه مرور شده و </a:t>
            </a:r>
            <a:r>
              <a:rPr lang="en-US" sz="2600" dirty="0" smtClean="0"/>
              <a:t>O(</a:t>
            </a:r>
            <a:r>
              <a:rPr lang="en-US" sz="2400" dirty="0" err="1"/>
              <a:t>b</a:t>
            </a:r>
            <a:r>
              <a:rPr lang="en-US" sz="2400" baseline="30000" dirty="0" err="1"/>
              <a:t>d</a:t>
            </a:r>
            <a:r>
              <a:rPr lang="en-US" sz="2600" dirty="0" smtClean="0"/>
              <a:t>) </a:t>
            </a:r>
            <a:r>
              <a:rPr lang="fa-IR" sz="2600" dirty="0" smtClean="0"/>
              <a:t> در مجموعه حاشیه</a:t>
            </a:r>
          </a:p>
          <a:p>
            <a:pPr algn="r" rtl="1"/>
            <a:r>
              <a:rPr lang="fa-IR" sz="2600" dirty="0" smtClean="0"/>
              <a:t>نقطه ضعف مهم : فضای مصرفی نمایی</a:t>
            </a:r>
            <a:endParaRPr lang="en-US" sz="2600" dirty="0"/>
          </a:p>
        </p:txBody>
      </p:sp>
      <p:sp>
        <p:nvSpPr>
          <p:cNvPr id="4" name="Slide Number Placeholder 3"/>
          <p:cNvSpPr>
            <a:spLocks noGrp="1"/>
          </p:cNvSpPr>
          <p:nvPr>
            <p:ph type="sldNum" sz="quarter" idx="12"/>
          </p:nvPr>
        </p:nvSpPr>
        <p:spPr/>
        <p:txBody>
          <a:bodyPr/>
          <a:lstStyle/>
          <a:p>
            <a:fld id="{46C42CB0-D3EE-410A-B21E-5092A3CB89D3}" type="slidenum">
              <a:rPr lang="en-US" smtClean="0"/>
              <a:t>21</a:t>
            </a:fld>
            <a:endParaRPr lang="en-US"/>
          </a:p>
        </p:txBody>
      </p:sp>
    </p:spTree>
    <p:extLst>
      <p:ext uri="{BB962C8B-B14F-4D97-AF65-F5344CB8AC3E}">
        <p14:creationId xmlns:p14="http://schemas.microsoft.com/office/powerpoint/2010/main" val="2934209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جستجوی هزینه یکنواخت</a:t>
            </a:r>
            <a:endParaRPr lang="en-US" dirty="0"/>
          </a:p>
        </p:txBody>
      </p:sp>
      <p:pic>
        <p:nvPicPr>
          <p:cNvPr id="5" name="Picture 4"/>
          <p:cNvPicPr>
            <a:picLocks noChangeAspect="1"/>
          </p:cNvPicPr>
          <p:nvPr/>
        </p:nvPicPr>
        <p:blipFill>
          <a:blip r:embed="rId3"/>
          <a:stretch>
            <a:fillRect/>
          </a:stretch>
        </p:blipFill>
        <p:spPr>
          <a:xfrm>
            <a:off x="2592925" y="1350860"/>
            <a:ext cx="8055899" cy="5507140"/>
          </a:xfrm>
          <a:prstGeom prst="rect">
            <a:avLst/>
          </a:prstGeom>
        </p:spPr>
      </p:pic>
      <p:sp>
        <p:nvSpPr>
          <p:cNvPr id="3" name="Slide Number Placeholder 2"/>
          <p:cNvSpPr>
            <a:spLocks noGrp="1"/>
          </p:cNvSpPr>
          <p:nvPr>
            <p:ph type="sldNum" sz="quarter" idx="12"/>
          </p:nvPr>
        </p:nvSpPr>
        <p:spPr/>
        <p:txBody>
          <a:bodyPr/>
          <a:lstStyle/>
          <a:p>
            <a:fld id="{46C42CB0-D3EE-410A-B21E-5092A3CB89D3}" type="slidenum">
              <a:rPr lang="en-US" smtClean="0"/>
              <a:t>22</a:t>
            </a:fld>
            <a:endParaRPr lang="en-US"/>
          </a:p>
        </p:txBody>
      </p:sp>
    </p:spTree>
    <p:extLst>
      <p:ext uri="{BB962C8B-B14F-4D97-AF65-F5344CB8AC3E}">
        <p14:creationId xmlns:p14="http://schemas.microsoft.com/office/powerpoint/2010/main" val="2651363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جستجوی عمق اول (</a:t>
            </a:r>
            <a:r>
              <a:rPr lang="en-US" dirty="0" smtClean="0"/>
              <a:t>Depth-first Search</a:t>
            </a:r>
            <a:r>
              <a:rPr lang="fa-IR" dirty="0" smtClean="0"/>
              <a:t>)</a:t>
            </a:r>
            <a:endParaRPr lang="en-US" dirty="0"/>
          </a:p>
        </p:txBody>
      </p:sp>
      <p:pic>
        <p:nvPicPr>
          <p:cNvPr id="3" name="Picture 2"/>
          <p:cNvPicPr>
            <a:picLocks noChangeAspect="1"/>
          </p:cNvPicPr>
          <p:nvPr/>
        </p:nvPicPr>
        <p:blipFill>
          <a:blip r:embed="rId3"/>
          <a:stretch>
            <a:fillRect/>
          </a:stretch>
        </p:blipFill>
        <p:spPr>
          <a:xfrm>
            <a:off x="3352193" y="1382915"/>
            <a:ext cx="6140941" cy="5200765"/>
          </a:xfrm>
          <a:prstGeom prst="rect">
            <a:avLst/>
          </a:prstGeom>
        </p:spPr>
      </p:pic>
      <p:sp>
        <p:nvSpPr>
          <p:cNvPr id="4" name="Slide Number Placeholder 3"/>
          <p:cNvSpPr>
            <a:spLocks noGrp="1"/>
          </p:cNvSpPr>
          <p:nvPr>
            <p:ph type="sldNum" sz="quarter" idx="12"/>
          </p:nvPr>
        </p:nvSpPr>
        <p:spPr/>
        <p:txBody>
          <a:bodyPr/>
          <a:lstStyle/>
          <a:p>
            <a:fld id="{46C42CB0-D3EE-410A-B21E-5092A3CB89D3}" type="slidenum">
              <a:rPr lang="en-US" smtClean="0"/>
              <a:t>23</a:t>
            </a:fld>
            <a:endParaRPr lang="en-US"/>
          </a:p>
        </p:txBody>
      </p:sp>
    </p:spTree>
    <p:extLst>
      <p:ext uri="{BB962C8B-B14F-4D97-AF65-F5344CB8AC3E}">
        <p14:creationId xmlns:p14="http://schemas.microsoft.com/office/powerpoint/2010/main" val="29154430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dirty="0" smtClean="0"/>
              <a:t>DFS</a:t>
            </a:r>
            <a:endParaRPr lang="en-US" dirty="0"/>
          </a:p>
        </p:txBody>
      </p:sp>
      <p:sp>
        <p:nvSpPr>
          <p:cNvPr id="4" name="Content Placeholder 3"/>
          <p:cNvSpPr>
            <a:spLocks noGrp="1"/>
          </p:cNvSpPr>
          <p:nvPr>
            <p:ph idx="1"/>
          </p:nvPr>
        </p:nvSpPr>
        <p:spPr/>
        <p:txBody>
          <a:bodyPr>
            <a:normAutofit/>
          </a:bodyPr>
          <a:lstStyle/>
          <a:p>
            <a:pPr algn="r" rtl="1"/>
            <a:r>
              <a:rPr lang="fa-IR" sz="2400" dirty="0" smtClean="0"/>
              <a:t>با فرض حستجوی گرافی برای گرافهای متناهی کامل است.</a:t>
            </a:r>
          </a:p>
          <a:p>
            <a:pPr algn="r" rtl="1"/>
            <a:r>
              <a:rPr lang="fa-IR" sz="2400" dirty="0" smtClean="0"/>
              <a:t>اما جستجوی درختی ان حتی برای گرافهای متناهی کامل نیست.</a:t>
            </a:r>
          </a:p>
          <a:p>
            <a:pPr algn="r" rtl="1"/>
            <a:r>
              <a:rPr lang="fa-IR" sz="2400" dirty="0" smtClean="0"/>
              <a:t>هم جستجوی گرافی و هم درختی ان بهینه نیستند.</a:t>
            </a:r>
          </a:p>
          <a:p>
            <a:pPr algn="r" rtl="1"/>
            <a:r>
              <a:rPr lang="fa-IR" sz="2400" dirty="0" smtClean="0"/>
              <a:t>پیچیدگی زمانی: </a:t>
            </a:r>
            <a:r>
              <a:rPr lang="en-US" sz="2400" dirty="0" smtClean="0"/>
              <a:t>O(</a:t>
            </a:r>
            <a:r>
              <a:rPr lang="en-US" sz="2400" dirty="0" err="1" smtClean="0"/>
              <a:t>b</a:t>
            </a:r>
            <a:r>
              <a:rPr lang="en-US" sz="2400" baseline="30000" dirty="0" err="1" smtClean="0"/>
              <a:t>m</a:t>
            </a:r>
            <a:r>
              <a:rPr lang="en-US" sz="2400" dirty="0" smtClean="0"/>
              <a:t>)</a:t>
            </a:r>
          </a:p>
          <a:p>
            <a:pPr algn="r" rtl="1"/>
            <a:r>
              <a:rPr lang="fa-IR" sz="2400" dirty="0"/>
              <a:t>پیچیدگی </a:t>
            </a:r>
            <a:r>
              <a:rPr lang="fa-IR" sz="2400" dirty="0" smtClean="0"/>
              <a:t>فضایی: </a:t>
            </a:r>
            <a:r>
              <a:rPr lang="en-US" sz="2400" dirty="0"/>
              <a:t>O(</a:t>
            </a:r>
            <a:r>
              <a:rPr lang="en-US" sz="2400" dirty="0" err="1"/>
              <a:t>bm</a:t>
            </a:r>
            <a:r>
              <a:rPr lang="en-US" sz="2400" dirty="0" smtClean="0"/>
              <a:t>)</a:t>
            </a:r>
            <a:endParaRPr lang="fa-IR" sz="2400" dirty="0" smtClean="0"/>
          </a:p>
          <a:p>
            <a:pPr algn="r" rtl="1"/>
            <a:r>
              <a:rPr lang="fa-IR" sz="2400" dirty="0" smtClean="0"/>
              <a:t>با استفاده از پیجویی به عقب (</a:t>
            </a:r>
            <a:r>
              <a:rPr lang="en-US" sz="2400" dirty="0" smtClean="0"/>
              <a:t>Back Tracking</a:t>
            </a:r>
            <a:r>
              <a:rPr lang="fa-IR" sz="2400" dirty="0" smtClean="0"/>
              <a:t>) پیچیدگی فضایی به </a:t>
            </a:r>
            <a:r>
              <a:rPr lang="en-US" sz="2400" dirty="0" smtClean="0"/>
              <a:t>O(m)</a:t>
            </a:r>
            <a:r>
              <a:rPr lang="fa-IR" sz="2400" dirty="0" smtClean="0"/>
              <a:t> کاهش می یابد.</a:t>
            </a:r>
            <a:endParaRPr lang="en-US" sz="2400" dirty="0"/>
          </a:p>
          <a:p>
            <a:pPr algn="r" rtl="1"/>
            <a:endParaRPr lang="en-US" sz="2400" dirty="0"/>
          </a:p>
        </p:txBody>
      </p:sp>
      <p:sp>
        <p:nvSpPr>
          <p:cNvPr id="3" name="Slide Number Placeholder 2"/>
          <p:cNvSpPr>
            <a:spLocks noGrp="1"/>
          </p:cNvSpPr>
          <p:nvPr>
            <p:ph type="sldNum" sz="quarter" idx="12"/>
          </p:nvPr>
        </p:nvSpPr>
        <p:spPr/>
        <p:txBody>
          <a:bodyPr/>
          <a:lstStyle/>
          <a:p>
            <a:fld id="{46C42CB0-D3EE-410A-B21E-5092A3CB89D3}" type="slidenum">
              <a:rPr lang="en-US" smtClean="0"/>
              <a:t>24</a:t>
            </a:fld>
            <a:endParaRPr lang="en-US"/>
          </a:p>
        </p:txBody>
      </p:sp>
    </p:spTree>
    <p:extLst>
      <p:ext uri="{BB962C8B-B14F-4D97-AF65-F5344CB8AC3E}">
        <p14:creationId xmlns:p14="http://schemas.microsoft.com/office/powerpoint/2010/main" val="31398753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 با عمق محدود</a:t>
            </a:r>
            <a:endParaRPr lang="en-US" dirty="0"/>
          </a:p>
        </p:txBody>
      </p:sp>
      <p:sp>
        <p:nvSpPr>
          <p:cNvPr id="4" name="Content Placeholder 3"/>
          <p:cNvSpPr>
            <a:spLocks noGrp="1"/>
          </p:cNvSpPr>
          <p:nvPr>
            <p:ph idx="1"/>
          </p:nvPr>
        </p:nvSpPr>
        <p:spPr/>
        <p:txBody>
          <a:bodyPr>
            <a:normAutofit/>
          </a:bodyPr>
          <a:lstStyle/>
          <a:p>
            <a:pPr algn="r" rtl="1"/>
            <a:r>
              <a:rPr lang="fa-IR" sz="2400" dirty="0" smtClean="0"/>
              <a:t>این روش قادر است مشکل کامل نبودن </a:t>
            </a:r>
            <a:r>
              <a:rPr lang="en-US" sz="2400" dirty="0" smtClean="0"/>
              <a:t>DFS</a:t>
            </a:r>
            <a:r>
              <a:rPr lang="fa-IR" sz="2400" dirty="0" smtClean="0"/>
              <a:t> را با تعیین یک محدودیت حل کند.</a:t>
            </a:r>
          </a:p>
          <a:p>
            <a:pPr algn="r" rtl="1"/>
            <a:r>
              <a:rPr lang="fa-IR" sz="2400" dirty="0" smtClean="0"/>
              <a:t>کامل است اگر عمق </a:t>
            </a:r>
            <a:r>
              <a:rPr lang="en-US" sz="2400" dirty="0" smtClean="0"/>
              <a:t>l&gt;=d</a:t>
            </a:r>
            <a:r>
              <a:rPr lang="fa-IR" sz="2400" dirty="0" smtClean="0"/>
              <a:t> باشد (</a:t>
            </a:r>
            <a:r>
              <a:rPr lang="en-US" sz="2400" dirty="0" smtClean="0"/>
              <a:t>l</a:t>
            </a:r>
            <a:r>
              <a:rPr lang="fa-IR" sz="2400" dirty="0" smtClean="0"/>
              <a:t>= عمق محدود شده)</a:t>
            </a:r>
          </a:p>
          <a:p>
            <a:pPr algn="r" rtl="1"/>
            <a:r>
              <a:rPr lang="fa-IR" sz="2400" dirty="0"/>
              <a:t>این روش بهینه نیست.</a:t>
            </a:r>
            <a:endParaRPr lang="en-US" sz="2400" dirty="0"/>
          </a:p>
          <a:p>
            <a:pPr algn="r" rtl="1"/>
            <a:r>
              <a:rPr lang="fa-IR" sz="2400" dirty="0" smtClean="0"/>
              <a:t>پیجیدگی زمانی: </a:t>
            </a:r>
            <a:r>
              <a:rPr lang="en-US" sz="2400" dirty="0" smtClean="0"/>
              <a:t>O(</a:t>
            </a:r>
            <a:r>
              <a:rPr lang="en-US" sz="2400" dirty="0" err="1" smtClean="0"/>
              <a:t>b</a:t>
            </a:r>
            <a:r>
              <a:rPr lang="en-US" sz="2400" baseline="30000" dirty="0" err="1" smtClean="0"/>
              <a:t>l</a:t>
            </a:r>
            <a:r>
              <a:rPr lang="en-US" sz="2400" dirty="0" smtClean="0"/>
              <a:t>)</a:t>
            </a:r>
          </a:p>
          <a:p>
            <a:pPr algn="r" rtl="1"/>
            <a:r>
              <a:rPr lang="fa-IR" sz="2400" dirty="0" smtClean="0"/>
              <a:t>پیچیدگی فضایی: </a:t>
            </a:r>
            <a:r>
              <a:rPr lang="en-US" sz="2400" dirty="0" smtClean="0"/>
              <a:t>O(</a:t>
            </a:r>
            <a:r>
              <a:rPr lang="en-US" sz="2400" dirty="0" err="1" smtClean="0"/>
              <a:t>bl</a:t>
            </a:r>
            <a:r>
              <a:rPr lang="en-US" sz="2400" dirty="0" smtClean="0"/>
              <a:t>)</a:t>
            </a:r>
          </a:p>
        </p:txBody>
      </p:sp>
      <p:sp>
        <p:nvSpPr>
          <p:cNvPr id="3" name="Slide Number Placeholder 2"/>
          <p:cNvSpPr>
            <a:spLocks noGrp="1"/>
          </p:cNvSpPr>
          <p:nvPr>
            <p:ph type="sldNum" sz="quarter" idx="12"/>
          </p:nvPr>
        </p:nvSpPr>
        <p:spPr/>
        <p:txBody>
          <a:bodyPr/>
          <a:lstStyle/>
          <a:p>
            <a:fld id="{46C42CB0-D3EE-410A-B21E-5092A3CB89D3}" type="slidenum">
              <a:rPr lang="en-US" smtClean="0"/>
              <a:t>25</a:t>
            </a:fld>
            <a:endParaRPr lang="en-US"/>
          </a:p>
        </p:txBody>
      </p:sp>
    </p:spTree>
    <p:extLst>
      <p:ext uri="{BB962C8B-B14F-4D97-AF65-F5344CB8AC3E}">
        <p14:creationId xmlns:p14="http://schemas.microsoft.com/office/powerpoint/2010/main" val="2640212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 عمیق کننده تکراری</a:t>
            </a:r>
            <a:endParaRPr lang="en-US" dirty="0"/>
          </a:p>
        </p:txBody>
      </p:sp>
      <p:pic>
        <p:nvPicPr>
          <p:cNvPr id="5" name="Picture 4"/>
          <p:cNvPicPr>
            <a:picLocks noChangeAspect="1"/>
          </p:cNvPicPr>
          <p:nvPr/>
        </p:nvPicPr>
        <p:blipFill>
          <a:blip r:embed="rId3"/>
          <a:stretch>
            <a:fillRect/>
          </a:stretch>
        </p:blipFill>
        <p:spPr>
          <a:xfrm>
            <a:off x="2805112" y="1398095"/>
            <a:ext cx="5324735" cy="5317029"/>
          </a:xfrm>
          <a:prstGeom prst="rect">
            <a:avLst/>
          </a:prstGeom>
        </p:spPr>
      </p:pic>
      <p:sp>
        <p:nvSpPr>
          <p:cNvPr id="3" name="Slide Number Placeholder 2"/>
          <p:cNvSpPr>
            <a:spLocks noGrp="1"/>
          </p:cNvSpPr>
          <p:nvPr>
            <p:ph type="sldNum" sz="quarter" idx="12"/>
          </p:nvPr>
        </p:nvSpPr>
        <p:spPr/>
        <p:txBody>
          <a:bodyPr/>
          <a:lstStyle/>
          <a:p>
            <a:fld id="{46C42CB0-D3EE-410A-B21E-5092A3CB89D3}" type="slidenum">
              <a:rPr lang="en-US" smtClean="0"/>
              <a:t>26</a:t>
            </a:fld>
            <a:endParaRPr lang="en-US"/>
          </a:p>
        </p:txBody>
      </p:sp>
    </p:spTree>
    <p:extLst>
      <p:ext uri="{BB962C8B-B14F-4D97-AF65-F5344CB8AC3E}">
        <p14:creationId xmlns:p14="http://schemas.microsoft.com/office/powerpoint/2010/main" val="40100414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dirty="0" smtClean="0"/>
              <a:t>ID-DFS</a:t>
            </a:r>
            <a:endParaRPr lang="en-US" dirty="0"/>
          </a:p>
        </p:txBody>
      </p:sp>
      <p:sp>
        <p:nvSpPr>
          <p:cNvPr id="4" name="Content Placeholder 3"/>
          <p:cNvSpPr>
            <a:spLocks noGrp="1"/>
          </p:cNvSpPr>
          <p:nvPr>
            <p:ph idx="1"/>
          </p:nvPr>
        </p:nvSpPr>
        <p:spPr/>
        <p:txBody>
          <a:bodyPr>
            <a:normAutofit/>
          </a:bodyPr>
          <a:lstStyle/>
          <a:p>
            <a:pPr algn="r" rtl="1"/>
            <a:r>
              <a:rPr lang="fa-IR" sz="2400" dirty="0" smtClean="0"/>
              <a:t>کامل بودن ؟ بله</a:t>
            </a:r>
          </a:p>
          <a:p>
            <a:pPr algn="r" rtl="1"/>
            <a:r>
              <a:rPr lang="fa-IR" sz="2400" dirty="0" smtClean="0"/>
              <a:t>بهینگی؟ بله</a:t>
            </a:r>
          </a:p>
          <a:p>
            <a:pPr algn="r" rtl="1"/>
            <a:r>
              <a:rPr lang="fa-IR" sz="2400" dirty="0" smtClean="0"/>
              <a:t>پیچیدگی فضایی؟ </a:t>
            </a:r>
            <a:r>
              <a:rPr lang="en-US" sz="2400" dirty="0" smtClean="0"/>
              <a:t>D(</a:t>
            </a:r>
            <a:r>
              <a:rPr lang="en-US" sz="2400" dirty="0" err="1" smtClean="0"/>
              <a:t>bd</a:t>
            </a:r>
            <a:r>
              <a:rPr lang="en-US" sz="2400" dirty="0" smtClean="0"/>
              <a:t>)</a:t>
            </a:r>
          </a:p>
          <a:p>
            <a:pPr algn="r" rtl="1"/>
            <a:r>
              <a:rPr lang="fa-IR" sz="2400" dirty="0" smtClean="0"/>
              <a:t>پیچیدگی زمانی؟ </a:t>
            </a:r>
            <a:r>
              <a:rPr lang="en-US" sz="2400" dirty="0" err="1" smtClean="0"/>
              <a:t>bd</a:t>
            </a:r>
            <a:r>
              <a:rPr lang="en-US" sz="2400" dirty="0" smtClean="0"/>
              <a:t>+(d-1)b</a:t>
            </a:r>
            <a:r>
              <a:rPr lang="en-US" sz="2400" baseline="30000" dirty="0" smtClean="0"/>
              <a:t>2</a:t>
            </a:r>
            <a:r>
              <a:rPr lang="en-US" sz="2400" dirty="0" smtClean="0"/>
              <a:t>+…+1b</a:t>
            </a:r>
            <a:r>
              <a:rPr lang="en-US" sz="2400" baseline="30000" dirty="0" smtClean="0"/>
              <a:t>d</a:t>
            </a:r>
            <a:r>
              <a:rPr lang="en-US" sz="2400" dirty="0" smtClean="0"/>
              <a:t>=O(</a:t>
            </a:r>
            <a:r>
              <a:rPr lang="en-US" sz="2400" dirty="0" err="1" smtClean="0"/>
              <a:t>b</a:t>
            </a:r>
            <a:r>
              <a:rPr lang="en-US" sz="2400" baseline="30000" dirty="0" err="1" smtClean="0"/>
              <a:t>d</a:t>
            </a:r>
            <a:r>
              <a:rPr lang="en-US" sz="2400" dirty="0" smtClean="0"/>
              <a:t>)</a:t>
            </a:r>
            <a:endParaRPr lang="fa-IR" sz="2400" dirty="0" smtClean="0"/>
          </a:p>
          <a:p>
            <a:pPr algn="r" rtl="1"/>
            <a:r>
              <a:rPr lang="fa-IR" sz="2400" dirty="0" smtClean="0"/>
              <a:t>بهترین روش از بین روشهای غیراگاهانه</a:t>
            </a:r>
            <a:endParaRPr lang="en-US" sz="2400" dirty="0" smtClean="0"/>
          </a:p>
          <a:p>
            <a:pPr algn="r" rtl="1"/>
            <a:endParaRPr lang="en-US" sz="2400" dirty="0"/>
          </a:p>
        </p:txBody>
      </p:sp>
      <p:sp>
        <p:nvSpPr>
          <p:cNvPr id="3" name="Slide Number Placeholder 2"/>
          <p:cNvSpPr>
            <a:spLocks noGrp="1"/>
          </p:cNvSpPr>
          <p:nvPr>
            <p:ph type="sldNum" sz="quarter" idx="12"/>
          </p:nvPr>
        </p:nvSpPr>
        <p:spPr/>
        <p:txBody>
          <a:bodyPr/>
          <a:lstStyle/>
          <a:p>
            <a:fld id="{46C42CB0-D3EE-410A-B21E-5092A3CB89D3}" type="slidenum">
              <a:rPr lang="en-US" smtClean="0"/>
              <a:t>27</a:t>
            </a:fld>
            <a:endParaRPr lang="en-US"/>
          </a:p>
        </p:txBody>
      </p:sp>
    </p:spTree>
    <p:extLst>
      <p:ext uri="{BB962C8B-B14F-4D97-AF65-F5344CB8AC3E}">
        <p14:creationId xmlns:p14="http://schemas.microsoft.com/office/powerpoint/2010/main" val="15740300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جستجوی دوطرفه</a:t>
            </a:r>
            <a:endParaRPr lang="en-US" dirty="0"/>
          </a:p>
        </p:txBody>
      </p:sp>
      <p:pic>
        <p:nvPicPr>
          <p:cNvPr id="3" name="Picture 2"/>
          <p:cNvPicPr>
            <a:picLocks noChangeAspect="1"/>
          </p:cNvPicPr>
          <p:nvPr/>
        </p:nvPicPr>
        <p:blipFill>
          <a:blip r:embed="rId3"/>
          <a:stretch>
            <a:fillRect/>
          </a:stretch>
        </p:blipFill>
        <p:spPr>
          <a:xfrm>
            <a:off x="1679430" y="1905000"/>
            <a:ext cx="10163175" cy="3990975"/>
          </a:xfrm>
          <a:prstGeom prst="rect">
            <a:avLst/>
          </a:prstGeom>
        </p:spPr>
      </p:pic>
      <p:sp>
        <p:nvSpPr>
          <p:cNvPr id="4" name="Slide Number Placeholder 3"/>
          <p:cNvSpPr>
            <a:spLocks noGrp="1"/>
          </p:cNvSpPr>
          <p:nvPr>
            <p:ph type="sldNum" sz="quarter" idx="12"/>
          </p:nvPr>
        </p:nvSpPr>
        <p:spPr/>
        <p:txBody>
          <a:bodyPr/>
          <a:lstStyle/>
          <a:p>
            <a:fld id="{46C42CB0-D3EE-410A-B21E-5092A3CB89D3}" type="slidenum">
              <a:rPr lang="en-US" smtClean="0"/>
              <a:t>28</a:t>
            </a:fld>
            <a:endParaRPr lang="en-US"/>
          </a:p>
        </p:txBody>
      </p:sp>
    </p:spTree>
    <p:extLst>
      <p:ext uri="{BB962C8B-B14F-4D97-AF65-F5344CB8AC3E}">
        <p14:creationId xmlns:p14="http://schemas.microsoft.com/office/powerpoint/2010/main" val="18047415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مقایسه روشها</a:t>
            </a:r>
            <a:endParaRPr lang="en-US" dirty="0"/>
          </a:p>
        </p:txBody>
      </p:sp>
      <p:pic>
        <p:nvPicPr>
          <p:cNvPr id="5" name="Picture 4"/>
          <p:cNvPicPr>
            <a:picLocks noChangeAspect="1"/>
          </p:cNvPicPr>
          <p:nvPr/>
        </p:nvPicPr>
        <p:blipFill>
          <a:blip r:embed="rId3"/>
          <a:stretch>
            <a:fillRect/>
          </a:stretch>
        </p:blipFill>
        <p:spPr>
          <a:xfrm>
            <a:off x="1708005" y="2253269"/>
            <a:ext cx="10106025" cy="3714750"/>
          </a:xfrm>
          <a:prstGeom prst="rect">
            <a:avLst/>
          </a:prstGeom>
        </p:spPr>
      </p:pic>
      <p:sp>
        <p:nvSpPr>
          <p:cNvPr id="3" name="Slide Number Placeholder 2"/>
          <p:cNvSpPr>
            <a:spLocks noGrp="1"/>
          </p:cNvSpPr>
          <p:nvPr>
            <p:ph type="sldNum" sz="quarter" idx="12"/>
          </p:nvPr>
        </p:nvSpPr>
        <p:spPr/>
        <p:txBody>
          <a:bodyPr/>
          <a:lstStyle/>
          <a:p>
            <a:fld id="{46C42CB0-D3EE-410A-B21E-5092A3CB89D3}" type="slidenum">
              <a:rPr lang="en-US" smtClean="0"/>
              <a:t>29</a:t>
            </a:fld>
            <a:endParaRPr lang="en-US"/>
          </a:p>
        </p:txBody>
      </p:sp>
    </p:spTree>
    <p:extLst>
      <p:ext uri="{BB962C8B-B14F-4D97-AF65-F5344CB8AC3E}">
        <p14:creationId xmlns:p14="http://schemas.microsoft.com/office/powerpoint/2010/main" val="504261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rtl="1"/>
            <a:r>
              <a:rPr lang="fa-IR" dirty="0" smtClean="0"/>
              <a:t>فصل اول: مفاهیم پایه</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3</a:t>
            </a:fld>
            <a:endParaRPr lang="en-US"/>
          </a:p>
        </p:txBody>
      </p:sp>
    </p:spTree>
    <p:extLst>
      <p:ext uri="{BB962C8B-B14F-4D97-AF65-F5344CB8AC3E}">
        <p14:creationId xmlns:p14="http://schemas.microsoft.com/office/powerpoint/2010/main" val="37729309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r" rtl="1"/>
            <a:r>
              <a:rPr lang="fa-IR" dirty="0" smtClean="0"/>
              <a:t>جستجوی اگاهانه</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30</a:t>
            </a:fld>
            <a:endParaRPr lang="en-US"/>
          </a:p>
        </p:txBody>
      </p:sp>
    </p:spTree>
    <p:extLst>
      <p:ext uri="{BB962C8B-B14F-4D97-AF65-F5344CB8AC3E}">
        <p14:creationId xmlns:p14="http://schemas.microsoft.com/office/powerpoint/2010/main" val="35309024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مفاهیم پایه</a:t>
            </a:r>
            <a:endParaRPr lang="en-US" dirty="0"/>
          </a:p>
        </p:txBody>
      </p:sp>
      <p:sp>
        <p:nvSpPr>
          <p:cNvPr id="4" name="Content Placeholder 3"/>
          <p:cNvSpPr>
            <a:spLocks noGrp="1"/>
          </p:cNvSpPr>
          <p:nvPr>
            <p:ph idx="1"/>
          </p:nvPr>
        </p:nvSpPr>
        <p:spPr>
          <a:xfrm>
            <a:off x="1910080" y="2133600"/>
            <a:ext cx="9594532" cy="4145280"/>
          </a:xfrm>
        </p:spPr>
        <p:txBody>
          <a:bodyPr>
            <a:normAutofit fontScale="92500" lnSpcReduction="10000"/>
          </a:bodyPr>
          <a:lstStyle/>
          <a:p>
            <a:pPr algn="r" rtl="1"/>
            <a:r>
              <a:rPr lang="fa-IR" sz="2400" dirty="0" smtClean="0"/>
              <a:t>تفاوت روشهای اگاهانه و غیر اگاهانه</a:t>
            </a:r>
          </a:p>
          <a:p>
            <a:pPr algn="r" rtl="1"/>
            <a:r>
              <a:rPr lang="fa-IR" sz="2400" dirty="0" smtClean="0"/>
              <a:t>تابع ارزیابی  </a:t>
            </a:r>
            <a:r>
              <a:rPr lang="en-US" sz="2400" dirty="0" smtClean="0"/>
              <a:t>Evaluation Function: f(n)</a:t>
            </a:r>
            <a:r>
              <a:rPr lang="fa-IR" sz="2400" dirty="0" smtClean="0"/>
              <a:t>  تعیین </a:t>
            </a:r>
            <a:r>
              <a:rPr lang="fa-IR" sz="2400" dirty="0"/>
              <a:t>میکند که کدام گره باید بست داده شود</a:t>
            </a:r>
            <a:endParaRPr lang="en-US" sz="2200" dirty="0" smtClean="0"/>
          </a:p>
          <a:p>
            <a:pPr algn="r" rtl="1"/>
            <a:r>
              <a:rPr lang="fa-IR" sz="2400" dirty="0" smtClean="0"/>
              <a:t>تابع </a:t>
            </a:r>
            <a:r>
              <a:rPr lang="fa-IR" sz="2400" dirty="0"/>
              <a:t>ابتکاری </a:t>
            </a:r>
            <a:r>
              <a:rPr lang="en-US" sz="2400" dirty="0" smtClean="0"/>
              <a:t>Heuristic Function: h(n)</a:t>
            </a:r>
            <a:r>
              <a:rPr lang="fa-IR" sz="2400" dirty="0" smtClean="0"/>
              <a:t> </a:t>
            </a:r>
            <a:r>
              <a:rPr lang="fa-IR" sz="2200" dirty="0" smtClean="0"/>
              <a:t>تابع ابتکاری تخمینی از هزینه مسیر بهینه از وضعیت جاری تا نزدیکترین هدف است.</a:t>
            </a:r>
          </a:p>
          <a:p>
            <a:pPr algn="r" rtl="1"/>
            <a:r>
              <a:rPr lang="fa-IR" sz="2400" dirty="0" smtClean="0"/>
              <a:t>توابع دیگر</a:t>
            </a:r>
          </a:p>
          <a:p>
            <a:pPr algn="r" rtl="1"/>
            <a:r>
              <a:rPr lang="en-US" sz="2400" dirty="0"/>
              <a:t>g(n</a:t>
            </a:r>
            <a:r>
              <a:rPr lang="en-US" sz="2400" dirty="0" smtClean="0"/>
              <a:t>) </a:t>
            </a:r>
            <a:r>
              <a:rPr lang="fa-IR" sz="2400" dirty="0" smtClean="0"/>
              <a:t> : هزینه مسیر از نقطه شروع تا به گره </a:t>
            </a:r>
            <a:r>
              <a:rPr lang="en-US" sz="2400" dirty="0" smtClean="0"/>
              <a:t>n</a:t>
            </a:r>
          </a:p>
          <a:p>
            <a:pPr algn="r" rtl="1"/>
            <a:r>
              <a:rPr lang="en-US" sz="2400" dirty="0"/>
              <a:t>g*(n</a:t>
            </a:r>
            <a:r>
              <a:rPr lang="en-US" sz="2400" dirty="0" smtClean="0"/>
              <a:t>)</a:t>
            </a:r>
            <a:r>
              <a:rPr lang="fa-IR" sz="2400" dirty="0" smtClean="0"/>
              <a:t>: کوتاه ترین فاصله ممکن از مبدا تا گره جاری </a:t>
            </a:r>
            <a:r>
              <a:rPr lang="en-US" sz="2400" dirty="0" smtClean="0"/>
              <a:t>n</a:t>
            </a:r>
          </a:p>
          <a:p>
            <a:pPr algn="r" rtl="1"/>
            <a:r>
              <a:rPr lang="en-US" sz="2400" dirty="0"/>
              <a:t>h*(n</a:t>
            </a:r>
            <a:r>
              <a:rPr lang="en-US" sz="2400" dirty="0" smtClean="0"/>
              <a:t>)</a:t>
            </a:r>
            <a:r>
              <a:rPr lang="fa-IR" sz="2400" dirty="0" smtClean="0"/>
              <a:t>: کوتاه ترین فاصله از گره جاری </a:t>
            </a:r>
            <a:r>
              <a:rPr lang="en-US" sz="2400" dirty="0" smtClean="0"/>
              <a:t>n</a:t>
            </a:r>
            <a:r>
              <a:rPr lang="fa-IR" sz="2400" dirty="0" smtClean="0"/>
              <a:t> به نزدیکترین هدف</a:t>
            </a:r>
          </a:p>
          <a:p>
            <a:pPr algn="r" rtl="1"/>
            <a:r>
              <a:rPr lang="en-US" sz="2400" dirty="0" smtClean="0"/>
              <a:t>f</a:t>
            </a:r>
            <a:r>
              <a:rPr lang="en-US" sz="2400" dirty="0"/>
              <a:t>*(n</a:t>
            </a:r>
            <a:r>
              <a:rPr lang="en-US" sz="2400" dirty="0" smtClean="0"/>
              <a:t>)=</a:t>
            </a:r>
            <a:r>
              <a:rPr lang="en-US" sz="2400" dirty="0"/>
              <a:t>g*(n</a:t>
            </a:r>
            <a:r>
              <a:rPr lang="en-US" sz="2400" dirty="0" smtClean="0"/>
              <a:t>)+ </a:t>
            </a:r>
            <a:r>
              <a:rPr lang="en-US" sz="2400" dirty="0"/>
              <a:t>h*(n</a:t>
            </a:r>
            <a:r>
              <a:rPr lang="en-US" sz="2400" dirty="0" smtClean="0"/>
              <a:t>)</a:t>
            </a:r>
            <a:r>
              <a:rPr lang="fa-IR" sz="2400" dirty="0" smtClean="0"/>
              <a:t>: کوتاهترین مسیر از مبدا تا مقصد که از گره </a:t>
            </a:r>
            <a:r>
              <a:rPr lang="en-US" sz="2400" dirty="0" smtClean="0"/>
              <a:t>n</a:t>
            </a:r>
            <a:r>
              <a:rPr lang="fa-IR" sz="2400" dirty="0" smtClean="0"/>
              <a:t> عبور میکند اگر </a:t>
            </a:r>
            <a:r>
              <a:rPr lang="en-US" sz="2400" dirty="0" smtClean="0"/>
              <a:t>n</a:t>
            </a:r>
            <a:r>
              <a:rPr lang="fa-IR" sz="2400" dirty="0" smtClean="0"/>
              <a:t> روی مسیر بهینه باشد برابر با مسیر بهینه یا </a:t>
            </a:r>
            <a:r>
              <a:rPr lang="en-US" sz="2400" dirty="0"/>
              <a:t>C</a:t>
            </a:r>
            <a:r>
              <a:rPr lang="en-US" sz="2400" dirty="0" smtClean="0"/>
              <a:t>*</a:t>
            </a:r>
            <a:r>
              <a:rPr lang="fa-IR" sz="2400" dirty="0" smtClean="0"/>
              <a:t> خواهد بود</a:t>
            </a:r>
          </a:p>
        </p:txBody>
      </p:sp>
      <p:sp>
        <p:nvSpPr>
          <p:cNvPr id="3" name="Slide Number Placeholder 2"/>
          <p:cNvSpPr>
            <a:spLocks noGrp="1"/>
          </p:cNvSpPr>
          <p:nvPr>
            <p:ph type="sldNum" sz="quarter" idx="12"/>
          </p:nvPr>
        </p:nvSpPr>
        <p:spPr/>
        <p:txBody>
          <a:bodyPr/>
          <a:lstStyle/>
          <a:p>
            <a:fld id="{46C42CB0-D3EE-410A-B21E-5092A3CB89D3}" type="slidenum">
              <a:rPr lang="en-US" smtClean="0"/>
              <a:t>31</a:t>
            </a:fld>
            <a:endParaRPr lang="en-US"/>
          </a:p>
        </p:txBody>
      </p:sp>
    </p:spTree>
    <p:extLst>
      <p:ext uri="{BB962C8B-B14F-4D97-AF65-F5344CB8AC3E}">
        <p14:creationId xmlns:p14="http://schemas.microsoft.com/office/powerpoint/2010/main" val="36371124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جستجوی اول بهترین حریصانه</a:t>
            </a:r>
            <a:endParaRPr lang="en-US" dirty="0"/>
          </a:p>
        </p:txBody>
      </p:sp>
      <p:sp>
        <p:nvSpPr>
          <p:cNvPr id="4" name="Content Placeholder 3"/>
          <p:cNvSpPr>
            <a:spLocks noGrp="1"/>
          </p:cNvSpPr>
          <p:nvPr>
            <p:ph idx="1"/>
          </p:nvPr>
        </p:nvSpPr>
        <p:spPr/>
        <p:txBody>
          <a:bodyPr>
            <a:normAutofit/>
          </a:bodyPr>
          <a:lstStyle/>
          <a:p>
            <a:pPr algn="r" rtl="1"/>
            <a:r>
              <a:rPr lang="fa-IR" sz="2400" dirty="0" smtClean="0"/>
              <a:t>تابع ارزیابی </a:t>
            </a:r>
            <a:r>
              <a:rPr lang="en-US" sz="2400" dirty="0" smtClean="0"/>
              <a:t>f(n)=h(n)</a:t>
            </a:r>
            <a:r>
              <a:rPr lang="fa-IR" sz="2400" dirty="0" smtClean="0"/>
              <a:t> یعنی تابع اکتشاف = تخمین هزینه از گره </a:t>
            </a:r>
            <a:r>
              <a:rPr lang="en-US" sz="2400" dirty="0" smtClean="0"/>
              <a:t>n</a:t>
            </a:r>
            <a:r>
              <a:rPr lang="fa-IR" sz="2400" dirty="0" smtClean="0"/>
              <a:t> به هدف</a:t>
            </a:r>
          </a:p>
          <a:p>
            <a:pPr algn="r" rtl="1"/>
            <a:r>
              <a:rPr lang="fa-IR" sz="2400" dirty="0" smtClean="0"/>
              <a:t>گره ای توسعه می یابد که به نظر می رسد به هدف نزدیکتر است.</a:t>
            </a:r>
          </a:p>
          <a:p>
            <a:pPr algn="r" rtl="1"/>
            <a:r>
              <a:rPr lang="fa-IR" sz="2400" dirty="0" smtClean="0"/>
              <a:t>کامل است؟ خیر – ممکن است در حلقه بیافتد.</a:t>
            </a:r>
          </a:p>
          <a:p>
            <a:pPr algn="r" rtl="1"/>
            <a:r>
              <a:rPr lang="fa-IR" sz="2400" dirty="0" smtClean="0"/>
              <a:t>بهینه است؟ خیر</a:t>
            </a:r>
          </a:p>
          <a:p>
            <a:pPr algn="r" rtl="1"/>
            <a:r>
              <a:rPr lang="fa-IR" sz="2400" dirty="0" smtClean="0"/>
              <a:t>پیچیدگی زمانی؟ </a:t>
            </a:r>
            <a:r>
              <a:rPr lang="en-US" sz="2400" dirty="0" smtClean="0"/>
              <a:t>O(</a:t>
            </a:r>
            <a:r>
              <a:rPr lang="en-US" sz="2400" dirty="0" err="1" smtClean="0"/>
              <a:t>b</a:t>
            </a:r>
            <a:r>
              <a:rPr lang="en-US" sz="2400" baseline="30000" dirty="0" err="1" smtClean="0"/>
              <a:t>m</a:t>
            </a:r>
            <a:r>
              <a:rPr lang="en-US" sz="2400" dirty="0" smtClean="0"/>
              <a:t>)</a:t>
            </a:r>
            <a:r>
              <a:rPr lang="fa-IR" sz="2400" dirty="0" smtClean="0"/>
              <a:t> اما با بکاربردن تابع اکتشاف خوب می تواند بسیار بهبود یابد.</a:t>
            </a:r>
          </a:p>
          <a:p>
            <a:pPr algn="r" rtl="1"/>
            <a:r>
              <a:rPr lang="fa-IR" sz="2400" dirty="0" smtClean="0"/>
              <a:t>پیچیدگی فضایی؟ </a:t>
            </a:r>
            <a:r>
              <a:rPr lang="en-US" sz="2400" dirty="0"/>
              <a:t>O(</a:t>
            </a:r>
            <a:r>
              <a:rPr lang="en-US" sz="2400" dirty="0" err="1"/>
              <a:t>b</a:t>
            </a:r>
            <a:r>
              <a:rPr lang="en-US" sz="2400" baseline="30000" dirty="0" err="1"/>
              <a:t>m</a:t>
            </a:r>
            <a:r>
              <a:rPr lang="en-US" sz="2400" dirty="0" smtClean="0"/>
              <a:t>)</a:t>
            </a:r>
            <a:r>
              <a:rPr lang="fa-IR" sz="2400" dirty="0" smtClean="0"/>
              <a:t> همه گره ها را در حافظه نگهداری می کند.</a:t>
            </a:r>
            <a:endParaRPr lang="en-US" sz="2400" dirty="0"/>
          </a:p>
        </p:txBody>
      </p:sp>
      <p:sp>
        <p:nvSpPr>
          <p:cNvPr id="3" name="Slide Number Placeholder 2"/>
          <p:cNvSpPr>
            <a:spLocks noGrp="1"/>
          </p:cNvSpPr>
          <p:nvPr>
            <p:ph type="sldNum" sz="quarter" idx="12"/>
          </p:nvPr>
        </p:nvSpPr>
        <p:spPr/>
        <p:txBody>
          <a:bodyPr/>
          <a:lstStyle/>
          <a:p>
            <a:fld id="{46C42CB0-D3EE-410A-B21E-5092A3CB89D3}" type="slidenum">
              <a:rPr lang="en-US" smtClean="0"/>
              <a:t>32</a:t>
            </a:fld>
            <a:endParaRPr lang="en-US"/>
          </a:p>
        </p:txBody>
      </p:sp>
    </p:spTree>
    <p:extLst>
      <p:ext uri="{BB962C8B-B14F-4D97-AF65-F5344CB8AC3E}">
        <p14:creationId xmlns:p14="http://schemas.microsoft.com/office/powerpoint/2010/main" val="10662215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مثال</a:t>
            </a:r>
            <a:endParaRPr lang="en-US" dirty="0"/>
          </a:p>
        </p:txBody>
      </p:sp>
      <p:pic>
        <p:nvPicPr>
          <p:cNvPr id="5" name="Picture 4"/>
          <p:cNvPicPr>
            <a:picLocks noChangeAspect="1"/>
          </p:cNvPicPr>
          <p:nvPr/>
        </p:nvPicPr>
        <p:blipFill>
          <a:blip r:embed="rId3"/>
          <a:stretch>
            <a:fillRect/>
          </a:stretch>
        </p:blipFill>
        <p:spPr>
          <a:xfrm>
            <a:off x="2592924" y="387032"/>
            <a:ext cx="5972175" cy="6124575"/>
          </a:xfrm>
          <a:prstGeom prst="rect">
            <a:avLst/>
          </a:prstGeom>
        </p:spPr>
      </p:pic>
      <p:sp>
        <p:nvSpPr>
          <p:cNvPr id="3" name="Slide Number Placeholder 2"/>
          <p:cNvSpPr>
            <a:spLocks noGrp="1"/>
          </p:cNvSpPr>
          <p:nvPr>
            <p:ph type="sldNum" sz="quarter" idx="12"/>
          </p:nvPr>
        </p:nvSpPr>
        <p:spPr/>
        <p:txBody>
          <a:bodyPr/>
          <a:lstStyle/>
          <a:p>
            <a:fld id="{46C42CB0-D3EE-410A-B21E-5092A3CB89D3}" type="slidenum">
              <a:rPr lang="en-US" smtClean="0"/>
              <a:t>33</a:t>
            </a:fld>
            <a:endParaRPr lang="en-US"/>
          </a:p>
        </p:txBody>
      </p:sp>
    </p:spTree>
    <p:extLst>
      <p:ext uri="{BB962C8B-B14F-4D97-AF65-F5344CB8AC3E}">
        <p14:creationId xmlns:p14="http://schemas.microsoft.com/office/powerpoint/2010/main" val="417273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الگوریتم جستجوی </a:t>
            </a:r>
            <a:r>
              <a:rPr lang="en-US" dirty="0" smtClean="0"/>
              <a:t>A*</a:t>
            </a:r>
            <a:endParaRPr lang="en-US" dirty="0"/>
          </a:p>
        </p:txBody>
      </p:sp>
      <p:sp>
        <p:nvSpPr>
          <p:cNvPr id="4" name="Content Placeholder 3"/>
          <p:cNvSpPr>
            <a:spLocks noGrp="1"/>
          </p:cNvSpPr>
          <p:nvPr>
            <p:ph idx="1"/>
          </p:nvPr>
        </p:nvSpPr>
        <p:spPr/>
        <p:txBody>
          <a:bodyPr>
            <a:normAutofit/>
          </a:bodyPr>
          <a:lstStyle/>
          <a:p>
            <a:pPr algn="r" rtl="1"/>
            <a:r>
              <a:rPr lang="fa-IR" sz="2400" dirty="0" smtClean="0"/>
              <a:t>تابع ارزیابی </a:t>
            </a:r>
            <a:r>
              <a:rPr lang="en-US" sz="2400" dirty="0" smtClean="0"/>
              <a:t>f(n)=g(n)+h(h)</a:t>
            </a:r>
            <a:endParaRPr lang="fa-IR" sz="2400" dirty="0" smtClean="0"/>
          </a:p>
          <a:p>
            <a:pPr algn="r" rtl="1"/>
            <a:r>
              <a:rPr lang="fa-IR" sz="2400" dirty="0" smtClean="0"/>
              <a:t>تابع اکتشاف </a:t>
            </a:r>
            <a:r>
              <a:rPr lang="en-US" sz="2400" dirty="0" smtClean="0"/>
              <a:t>h(n)</a:t>
            </a:r>
            <a:r>
              <a:rPr lang="fa-IR" sz="2400" dirty="0" smtClean="0"/>
              <a:t> قابل قبول (</a:t>
            </a:r>
            <a:r>
              <a:rPr lang="en-US" sz="2400" dirty="0" smtClean="0"/>
              <a:t>admissible</a:t>
            </a:r>
            <a:r>
              <a:rPr lang="fa-IR" sz="2400" dirty="0" smtClean="0"/>
              <a:t>) است اگر برای هر گره </a:t>
            </a:r>
            <a:r>
              <a:rPr lang="en-US" sz="2400" dirty="0" smtClean="0"/>
              <a:t>n</a:t>
            </a:r>
            <a:r>
              <a:rPr lang="fa-IR" sz="2400" dirty="0" smtClean="0"/>
              <a:t>، </a:t>
            </a:r>
            <a:r>
              <a:rPr lang="en-US" sz="2400" dirty="0" smtClean="0"/>
              <a:t>h(n)&lt;=h*(n)</a:t>
            </a:r>
            <a:r>
              <a:rPr lang="fa-IR" sz="2400" dirty="0" smtClean="0"/>
              <a:t> باشد که در ان </a:t>
            </a:r>
            <a:r>
              <a:rPr lang="en-US" sz="2400" dirty="0" smtClean="0"/>
              <a:t>h*(n)</a:t>
            </a:r>
            <a:r>
              <a:rPr lang="fa-IR" sz="2400" dirty="0" smtClean="0"/>
              <a:t> هزینه واقعی برای رسیدن به هدف از گره </a:t>
            </a:r>
            <a:r>
              <a:rPr lang="en-US" sz="2400" dirty="0" smtClean="0"/>
              <a:t>n</a:t>
            </a:r>
            <a:r>
              <a:rPr lang="fa-IR" sz="2400" dirty="0" smtClean="0"/>
              <a:t> است.</a:t>
            </a:r>
          </a:p>
          <a:p>
            <a:pPr algn="r" rtl="1"/>
            <a:r>
              <a:rPr lang="fa-IR" sz="2400" dirty="0" smtClean="0"/>
              <a:t>یک اکتشاف قابل قبول هرگز هزینه تخمینی را بیشتر از هزینه واقعی براورد نمی کند.</a:t>
            </a:r>
          </a:p>
        </p:txBody>
      </p:sp>
      <p:sp>
        <p:nvSpPr>
          <p:cNvPr id="3" name="Slide Number Placeholder 2"/>
          <p:cNvSpPr>
            <a:spLocks noGrp="1"/>
          </p:cNvSpPr>
          <p:nvPr>
            <p:ph type="sldNum" sz="quarter" idx="12"/>
          </p:nvPr>
        </p:nvSpPr>
        <p:spPr/>
        <p:txBody>
          <a:bodyPr/>
          <a:lstStyle/>
          <a:p>
            <a:fld id="{46C42CB0-D3EE-410A-B21E-5092A3CB89D3}" type="slidenum">
              <a:rPr lang="en-US" smtClean="0"/>
              <a:t>34</a:t>
            </a:fld>
            <a:endParaRPr lang="en-US"/>
          </a:p>
        </p:txBody>
      </p:sp>
    </p:spTree>
    <p:extLst>
      <p:ext uri="{BB962C8B-B14F-4D97-AF65-F5344CB8AC3E}">
        <p14:creationId xmlns:p14="http://schemas.microsoft.com/office/powerpoint/2010/main" val="41371182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pPr>
              <a:defRPr/>
            </a:pPr>
            <a:fld id="{884CF22C-2AC9-4A76-B2C1-109B97357E0A}" type="slidenum">
              <a:rPr lang="fa-IR"/>
              <a:pPr>
                <a:defRPr/>
              </a:pPr>
              <a:t>35</a:t>
            </a:fld>
            <a:endParaRPr lang="en-US"/>
          </a:p>
        </p:txBody>
      </p:sp>
      <p:sp>
        <p:nvSpPr>
          <p:cNvPr id="92164" name="Rectangle 3"/>
          <p:cNvSpPr>
            <a:spLocks noChangeArrowheads="1"/>
          </p:cNvSpPr>
          <p:nvPr/>
        </p:nvSpPr>
        <p:spPr bwMode="auto">
          <a:xfrm>
            <a:off x="2917825" y="835760"/>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dirty="0" smtClean="0">
                <a:cs typeface="+mj-cs"/>
              </a:rPr>
              <a:t>مثال از جستجوی </a:t>
            </a:r>
            <a:r>
              <a:rPr lang="en-US" sz="3600" b="1" dirty="0" smtClean="0">
                <a:cs typeface="+mj-cs"/>
              </a:rPr>
              <a:t>A*</a:t>
            </a:r>
            <a:endParaRPr lang="en-US" sz="3600" b="1" dirty="0">
              <a:cs typeface="+mj-cs"/>
            </a:endParaRPr>
          </a:p>
        </p:txBody>
      </p:sp>
      <p:pic>
        <p:nvPicPr>
          <p:cNvPr id="92165"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566989" y="2433638"/>
            <a:ext cx="6981825" cy="4210050"/>
          </a:xfrm>
          <a:noFill/>
        </p:spPr>
      </p:pic>
      <p:sp>
        <p:nvSpPr>
          <p:cNvPr id="92166" name="Freeform 5"/>
          <p:cNvSpPr>
            <a:spLocks/>
          </p:cNvSpPr>
          <p:nvPr/>
        </p:nvSpPr>
        <p:spPr bwMode="auto">
          <a:xfrm>
            <a:off x="3071814" y="2852738"/>
            <a:ext cx="4103687" cy="369332"/>
          </a:xfrm>
          <a:custGeom>
            <a:avLst/>
            <a:gdLst>
              <a:gd name="T0" fmla="*/ 0 w 2608"/>
              <a:gd name="T1" fmla="*/ 2147483647 h 1754"/>
              <a:gd name="T2" fmla="*/ 2147483647 w 2608"/>
              <a:gd name="T3" fmla="*/ 2147483647 h 1754"/>
              <a:gd name="T4" fmla="*/ 2147483647 w 2608"/>
              <a:gd name="T5" fmla="*/ 2147483647 h 1754"/>
              <a:gd name="T6" fmla="*/ 2147483647 w 2608"/>
              <a:gd name="T7" fmla="*/ 2147483647 h 1754"/>
              <a:gd name="T8" fmla="*/ 2147483647 w 2608"/>
              <a:gd name="T9" fmla="*/ 2147483647 h 17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8" h="1754">
                <a:moveTo>
                  <a:pt x="0" y="393"/>
                </a:moveTo>
                <a:cubicBezTo>
                  <a:pt x="204" y="196"/>
                  <a:pt x="409" y="0"/>
                  <a:pt x="726" y="30"/>
                </a:cubicBezTo>
                <a:cubicBezTo>
                  <a:pt x="1043" y="60"/>
                  <a:pt x="1610" y="362"/>
                  <a:pt x="1905" y="574"/>
                </a:cubicBezTo>
                <a:cubicBezTo>
                  <a:pt x="2200" y="786"/>
                  <a:pt x="2382" y="1103"/>
                  <a:pt x="2495" y="1300"/>
                </a:cubicBezTo>
                <a:cubicBezTo>
                  <a:pt x="2608" y="1497"/>
                  <a:pt x="2596" y="1625"/>
                  <a:pt x="2585" y="1754"/>
                </a:cubicBezTo>
              </a:path>
            </a:pathLst>
          </a:custGeom>
          <a:noFill/>
          <a:ln w="28575" cap="flat" cmpd="sng">
            <a:solidFill>
              <a:srgbClr val="CC33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92167" name="Oval 6"/>
          <p:cNvSpPr>
            <a:spLocks noChangeArrowheads="1"/>
          </p:cNvSpPr>
          <p:nvPr/>
        </p:nvSpPr>
        <p:spPr bwMode="auto">
          <a:xfrm>
            <a:off x="2917825" y="3330457"/>
            <a:ext cx="247650" cy="519351"/>
          </a:xfrm>
          <a:prstGeom prst="ellipse">
            <a:avLst/>
          </a:prstGeom>
          <a:noFill/>
          <a:ln w="76200" algn="ctr">
            <a:solidFill>
              <a:srgbClr val="00D600"/>
            </a:solidFill>
            <a:round/>
            <a:headEnd/>
            <a:tailEnd/>
          </a:ln>
          <a:effectLst/>
          <a:extLst>
            <a:ext uri="{909E8E84-426E-40DD-AFC4-6F175D3DCCD1}">
              <a14:hiddenFill xmlns:a14="http://schemas.microsoft.com/office/drawing/2010/main">
                <a:solidFill>
                  <a:srgbClr val="00D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2168" name="Oval 7"/>
          <p:cNvSpPr>
            <a:spLocks noChangeArrowheads="1"/>
          </p:cNvSpPr>
          <p:nvPr/>
        </p:nvSpPr>
        <p:spPr bwMode="auto">
          <a:xfrm>
            <a:off x="6985000" y="5498982"/>
            <a:ext cx="247650" cy="519351"/>
          </a:xfrm>
          <a:prstGeom prst="ellipse">
            <a:avLst/>
          </a:prstGeom>
          <a:noFill/>
          <a:ln w="76200" algn="ctr">
            <a:solidFill>
              <a:srgbClr val="00D600"/>
            </a:solidFill>
            <a:round/>
            <a:headEnd/>
            <a:tailEnd/>
          </a:ln>
          <a:effectLst/>
          <a:extLst>
            <a:ext uri="{909E8E84-426E-40DD-AFC4-6F175D3DCCD1}">
              <a14:hiddenFill xmlns:a14="http://schemas.microsoft.com/office/drawing/2010/main">
                <a:solidFill>
                  <a:srgbClr val="00D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92169" name="Rectangle 8"/>
          <p:cNvSpPr>
            <a:spLocks noChangeArrowheads="1"/>
          </p:cNvSpPr>
          <p:nvPr/>
        </p:nvSpPr>
        <p:spPr bwMode="auto">
          <a:xfrm>
            <a:off x="8320176" y="2565400"/>
            <a:ext cx="17636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spcBef>
                <a:spcPct val="50000"/>
              </a:spcBef>
            </a:pPr>
            <a:r>
              <a:rPr lang="en-US" sz="2000" i="1">
                <a:cs typeface="Lotus" pitchFamily="2" charset="-78"/>
              </a:rPr>
              <a:t>f(n)=g(n) + h(n)</a:t>
            </a:r>
          </a:p>
        </p:txBody>
      </p:sp>
    </p:spTree>
    <p:extLst>
      <p:ext uri="{BB962C8B-B14F-4D97-AF65-F5344CB8AC3E}">
        <p14:creationId xmlns:p14="http://schemas.microsoft.com/office/powerpoint/2010/main" val="20370609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2A5C25D6-4FE6-4E4F-87B9-043E5BF5F220}" type="slidenum">
              <a:rPr lang="fa-IR"/>
              <a:pPr>
                <a:defRPr/>
              </a:pPr>
              <a:t>36</a:t>
            </a:fld>
            <a:endParaRPr lang="en-US"/>
          </a:p>
        </p:txBody>
      </p:sp>
      <p:pic>
        <p:nvPicPr>
          <p:cNvPr id="93188"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847851" y="3068638"/>
            <a:ext cx="8564563" cy="531812"/>
          </a:xfrm>
          <a:noFill/>
        </p:spPr>
      </p:pic>
      <p:sp>
        <p:nvSpPr>
          <p:cNvPr id="93189" name="Rectangle 4"/>
          <p:cNvSpPr>
            <a:spLocks noChangeArrowheads="1"/>
          </p:cNvSpPr>
          <p:nvPr/>
        </p:nvSpPr>
        <p:spPr bwMode="auto">
          <a:xfrm>
            <a:off x="2241550" y="1152907"/>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dirty="0">
                <a:solidFill>
                  <a:schemeClr val="accent2"/>
                </a:solidFill>
                <a:cs typeface="+mj-cs"/>
              </a:rPr>
              <a:t>جستجوی </a:t>
            </a:r>
            <a:r>
              <a:rPr lang="en-US" sz="3600" b="1" dirty="0">
                <a:solidFill>
                  <a:schemeClr val="accent2"/>
                </a:solidFill>
                <a:cs typeface="+mj-cs"/>
              </a:rPr>
              <a:t>A*</a:t>
            </a:r>
            <a:r>
              <a:rPr lang="fa-IR" sz="3600" b="1" dirty="0">
                <a:solidFill>
                  <a:schemeClr val="accent2"/>
                </a:solidFill>
                <a:cs typeface="+mj-cs"/>
              </a:rPr>
              <a:t> در نقشه رومانی</a:t>
            </a:r>
            <a:endParaRPr lang="en-US" sz="3600" b="1" dirty="0">
              <a:solidFill>
                <a:schemeClr val="accent2"/>
              </a:solidFill>
              <a:cs typeface="+mj-cs"/>
            </a:endParaRPr>
          </a:p>
        </p:txBody>
      </p:sp>
      <p:sp>
        <p:nvSpPr>
          <p:cNvPr id="93190" name="Rectangle 5"/>
          <p:cNvSpPr>
            <a:spLocks noChangeArrowheads="1"/>
          </p:cNvSpPr>
          <p:nvPr/>
        </p:nvSpPr>
        <p:spPr bwMode="auto">
          <a:xfrm>
            <a:off x="2135189" y="5270501"/>
            <a:ext cx="792162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b="1">
                <a:solidFill>
                  <a:schemeClr val="accent2"/>
                </a:solidFill>
                <a:cs typeface="Homa" pitchFamily="2" charset="-78"/>
              </a:rPr>
              <a:t>جستجوی </a:t>
            </a:r>
            <a:r>
              <a:rPr lang="en-US" b="1">
                <a:solidFill>
                  <a:schemeClr val="accent2"/>
                </a:solidFill>
                <a:cs typeface="Homa" pitchFamily="2" charset="-78"/>
              </a:rPr>
              <a:t>Bucharest</a:t>
            </a:r>
            <a:r>
              <a:rPr lang="fa-IR" b="1">
                <a:solidFill>
                  <a:schemeClr val="accent2"/>
                </a:solidFill>
                <a:cs typeface="Homa" pitchFamily="2" charset="-78"/>
              </a:rPr>
              <a:t> با شروع از </a:t>
            </a:r>
            <a:r>
              <a:rPr lang="en-US" b="1">
                <a:solidFill>
                  <a:schemeClr val="accent2"/>
                </a:solidFill>
                <a:cs typeface="Homa" pitchFamily="2" charset="-78"/>
              </a:rPr>
              <a:t>Arad</a:t>
            </a:r>
          </a:p>
          <a:p>
            <a:pPr>
              <a:spcBef>
                <a:spcPct val="50000"/>
              </a:spcBef>
            </a:pPr>
            <a:r>
              <a:rPr lang="en-US" b="1">
                <a:solidFill>
                  <a:srgbClr val="CC3300"/>
                </a:solidFill>
                <a:cs typeface="Homa" pitchFamily="2" charset="-78"/>
              </a:rPr>
              <a:t>f(Arad) = g(Arad)+h(Arad)=0+366=366</a:t>
            </a:r>
          </a:p>
        </p:txBody>
      </p:sp>
    </p:spTree>
    <p:extLst>
      <p:ext uri="{BB962C8B-B14F-4D97-AF65-F5344CB8AC3E}">
        <p14:creationId xmlns:p14="http://schemas.microsoft.com/office/powerpoint/2010/main" val="38735215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pPr>
              <a:defRPr/>
            </a:pPr>
            <a:fld id="{3BB90D26-5874-4AC9-A4D5-30B62F2780B6}" type="slidenum">
              <a:rPr lang="fa-IR"/>
              <a:pPr>
                <a:defRPr/>
              </a:pPr>
              <a:t>37</a:t>
            </a:fld>
            <a:endParaRPr lang="en-US"/>
          </a:p>
        </p:txBody>
      </p:sp>
      <p:pic>
        <p:nvPicPr>
          <p:cNvPr id="94212"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774826" y="2860676"/>
            <a:ext cx="8316913" cy="1431925"/>
          </a:xfrm>
          <a:noFill/>
        </p:spPr>
      </p:pic>
      <p:sp>
        <p:nvSpPr>
          <p:cNvPr id="94213" name="Rectangle 4"/>
          <p:cNvSpPr>
            <a:spLocks noChangeArrowheads="1"/>
          </p:cNvSpPr>
          <p:nvPr/>
        </p:nvSpPr>
        <p:spPr bwMode="auto">
          <a:xfrm>
            <a:off x="2044700" y="1152907"/>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dirty="0">
                <a:solidFill>
                  <a:schemeClr val="accent2"/>
                </a:solidFill>
                <a:cs typeface="+mj-cs"/>
              </a:rPr>
              <a:t>جستجوی </a:t>
            </a:r>
            <a:r>
              <a:rPr lang="en-US" sz="3600" b="1" dirty="0">
                <a:solidFill>
                  <a:schemeClr val="accent2"/>
                </a:solidFill>
                <a:cs typeface="+mj-cs"/>
              </a:rPr>
              <a:t>A*</a:t>
            </a:r>
            <a:r>
              <a:rPr lang="fa-IR" sz="3600" b="1" dirty="0">
                <a:solidFill>
                  <a:schemeClr val="accent2"/>
                </a:solidFill>
                <a:cs typeface="+mj-cs"/>
              </a:rPr>
              <a:t> در نقشه رومانی</a:t>
            </a:r>
            <a:endParaRPr lang="en-US" sz="3600" b="1" dirty="0">
              <a:solidFill>
                <a:schemeClr val="accent2"/>
              </a:solidFill>
              <a:cs typeface="+mj-cs"/>
            </a:endParaRPr>
          </a:p>
        </p:txBody>
      </p:sp>
      <p:sp>
        <p:nvSpPr>
          <p:cNvPr id="94214" name="Text Box 5"/>
          <p:cNvSpPr txBox="1">
            <a:spLocks noChangeArrowheads="1"/>
          </p:cNvSpPr>
          <p:nvPr/>
        </p:nvSpPr>
        <p:spPr bwMode="auto">
          <a:xfrm>
            <a:off x="2351088" y="4724400"/>
            <a:ext cx="77771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a:spcBef>
                <a:spcPct val="50000"/>
              </a:spcBef>
            </a:pPr>
            <a:endParaRPr lang="en-US" sz="3600" b="1">
              <a:solidFill>
                <a:schemeClr val="accent2"/>
              </a:solidFill>
              <a:cs typeface="Lotus" pitchFamily="2" charset="-78"/>
            </a:endParaRPr>
          </a:p>
        </p:txBody>
      </p:sp>
      <p:sp>
        <p:nvSpPr>
          <p:cNvPr id="94215" name="Text Box 6"/>
          <p:cNvSpPr txBox="1">
            <a:spLocks noChangeArrowheads="1"/>
          </p:cNvSpPr>
          <p:nvPr/>
        </p:nvSpPr>
        <p:spPr bwMode="auto">
          <a:xfrm>
            <a:off x="1992314" y="4635501"/>
            <a:ext cx="8135937" cy="166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179388">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b="1">
                <a:solidFill>
                  <a:schemeClr val="accent2"/>
                </a:solidFill>
                <a:cs typeface="Homa" pitchFamily="2" charset="-78"/>
              </a:rPr>
              <a:t>ََ</a:t>
            </a:r>
            <a:r>
              <a:rPr lang="en-US" b="1">
                <a:solidFill>
                  <a:schemeClr val="accent2"/>
                </a:solidFill>
                <a:cs typeface="Homa" pitchFamily="2" charset="-78"/>
              </a:rPr>
              <a:t>Arad</a:t>
            </a:r>
            <a:r>
              <a:rPr lang="fa-IR" b="1">
                <a:solidFill>
                  <a:schemeClr val="accent2"/>
                </a:solidFill>
                <a:cs typeface="Homa" pitchFamily="2" charset="-78"/>
              </a:rPr>
              <a:t> را باز کرده و </a:t>
            </a:r>
            <a:r>
              <a:rPr lang="en-US" b="1">
                <a:solidFill>
                  <a:schemeClr val="accent2"/>
                </a:solidFill>
                <a:cs typeface="Homa" pitchFamily="2" charset="-78"/>
              </a:rPr>
              <a:t>f(n)</a:t>
            </a:r>
            <a:r>
              <a:rPr lang="fa-IR" b="1">
                <a:solidFill>
                  <a:schemeClr val="accent2"/>
                </a:solidFill>
                <a:cs typeface="Homa" pitchFamily="2" charset="-78"/>
              </a:rPr>
              <a:t> را برای هر يک از زيربرگها محاسبه ميکنيم:</a:t>
            </a:r>
          </a:p>
          <a:p>
            <a:pPr lvl="1" rtl="1">
              <a:spcBef>
                <a:spcPct val="20000"/>
              </a:spcBef>
            </a:pPr>
            <a:r>
              <a:rPr lang="en-US" sz="1600" b="1">
                <a:solidFill>
                  <a:srgbClr val="CC3300"/>
                </a:solidFill>
                <a:cs typeface="Homa" pitchFamily="2" charset="-78"/>
              </a:rPr>
              <a:t>f(Sibiu)=c(Arad,Sibiu)+h(Sibiu)=140+253=393</a:t>
            </a:r>
          </a:p>
          <a:p>
            <a:pPr lvl="1" rtl="1">
              <a:spcBef>
                <a:spcPct val="20000"/>
              </a:spcBef>
            </a:pPr>
            <a:r>
              <a:rPr lang="en-US" sz="1600" b="1">
                <a:solidFill>
                  <a:srgbClr val="CC3300"/>
                </a:solidFill>
                <a:cs typeface="Homa" pitchFamily="2" charset="-78"/>
              </a:rPr>
              <a:t>f(Timisoara)=c(Arad,Timisoara)+h(Timisoara)=118+329=447</a:t>
            </a:r>
          </a:p>
          <a:p>
            <a:pPr lvl="1" rtl="1">
              <a:spcBef>
                <a:spcPct val="20000"/>
              </a:spcBef>
            </a:pPr>
            <a:r>
              <a:rPr lang="en-US" sz="1600" b="1">
                <a:solidFill>
                  <a:srgbClr val="CC3300"/>
                </a:solidFill>
                <a:cs typeface="Homa" pitchFamily="2" charset="-78"/>
              </a:rPr>
              <a:t>f(Zerind)=c(Arad,Zerind)+h(Zerind)=75+374=449</a:t>
            </a:r>
          </a:p>
          <a:p>
            <a:pPr lvl="1" algn="ctr" rtl="1">
              <a:spcBef>
                <a:spcPct val="50000"/>
              </a:spcBef>
            </a:pPr>
            <a:r>
              <a:rPr lang="fa-IR" b="1">
                <a:solidFill>
                  <a:srgbClr val="996633"/>
                </a:solidFill>
                <a:cs typeface="Homa" pitchFamily="2" charset="-78"/>
              </a:rPr>
              <a:t>بهترين انتخاب شهر </a:t>
            </a:r>
            <a:r>
              <a:rPr lang="en-US" b="1">
                <a:solidFill>
                  <a:srgbClr val="996633"/>
                </a:solidFill>
                <a:cs typeface="Homa" pitchFamily="2" charset="-78"/>
              </a:rPr>
              <a:t>Sibiu</a:t>
            </a:r>
            <a:r>
              <a:rPr lang="fa-IR" b="1">
                <a:solidFill>
                  <a:srgbClr val="996633"/>
                </a:solidFill>
                <a:cs typeface="Homa" pitchFamily="2" charset="-78"/>
              </a:rPr>
              <a:t> است</a:t>
            </a:r>
            <a:endParaRPr lang="en-US" b="1">
              <a:solidFill>
                <a:srgbClr val="996633"/>
              </a:solidFill>
              <a:cs typeface="Homa" pitchFamily="2" charset="-78"/>
            </a:endParaRPr>
          </a:p>
        </p:txBody>
      </p:sp>
    </p:spTree>
    <p:extLst>
      <p:ext uri="{BB962C8B-B14F-4D97-AF65-F5344CB8AC3E}">
        <p14:creationId xmlns:p14="http://schemas.microsoft.com/office/powerpoint/2010/main" val="9715058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E8C0E248-A934-4F5D-9D27-76500A79654A}" type="slidenum">
              <a:rPr lang="fa-IR"/>
              <a:pPr>
                <a:defRPr/>
              </a:pPr>
              <a:t>38</a:t>
            </a:fld>
            <a:endParaRPr lang="en-US"/>
          </a:p>
        </p:txBody>
      </p:sp>
      <p:pic>
        <p:nvPicPr>
          <p:cNvPr id="95236"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558926" y="2574925"/>
            <a:ext cx="8785225" cy="2006600"/>
          </a:xfrm>
          <a:noFill/>
        </p:spPr>
      </p:pic>
      <p:sp>
        <p:nvSpPr>
          <p:cNvPr id="95237" name="Rectangle 4"/>
          <p:cNvSpPr>
            <a:spLocks noChangeArrowheads="1"/>
          </p:cNvSpPr>
          <p:nvPr/>
        </p:nvSpPr>
        <p:spPr bwMode="auto">
          <a:xfrm>
            <a:off x="2062956" y="1435388"/>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dirty="0">
                <a:solidFill>
                  <a:schemeClr val="accent2"/>
                </a:solidFill>
                <a:cs typeface="+mj-cs"/>
              </a:rPr>
              <a:t>جستجوی </a:t>
            </a:r>
            <a:r>
              <a:rPr lang="en-US" sz="3600" b="1" dirty="0">
                <a:solidFill>
                  <a:schemeClr val="accent2"/>
                </a:solidFill>
                <a:cs typeface="+mj-cs"/>
              </a:rPr>
              <a:t>A*</a:t>
            </a:r>
            <a:r>
              <a:rPr lang="fa-IR" sz="3600" b="1" dirty="0">
                <a:solidFill>
                  <a:schemeClr val="accent2"/>
                </a:solidFill>
                <a:cs typeface="+mj-cs"/>
              </a:rPr>
              <a:t> در نقشه رومانی</a:t>
            </a:r>
            <a:endParaRPr lang="en-US" sz="3600" b="1" dirty="0">
              <a:solidFill>
                <a:schemeClr val="accent2"/>
              </a:solidFill>
              <a:cs typeface="+mj-cs"/>
            </a:endParaRPr>
          </a:p>
        </p:txBody>
      </p:sp>
      <p:sp>
        <p:nvSpPr>
          <p:cNvPr id="95238" name="Text Box 5"/>
          <p:cNvSpPr txBox="1">
            <a:spLocks noChangeArrowheads="1"/>
          </p:cNvSpPr>
          <p:nvPr/>
        </p:nvSpPr>
        <p:spPr bwMode="auto">
          <a:xfrm>
            <a:off x="2427289" y="4695826"/>
            <a:ext cx="8010525" cy="175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179388">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spcBef>
                <a:spcPct val="50000"/>
              </a:spcBef>
            </a:pPr>
            <a:r>
              <a:rPr lang="fa-IR" b="1">
                <a:solidFill>
                  <a:srgbClr val="CC3300"/>
                </a:solidFill>
                <a:cs typeface="Homa" pitchFamily="2" charset="-78"/>
              </a:rPr>
              <a:t>ََ</a:t>
            </a:r>
            <a:r>
              <a:rPr lang="en-US" b="1">
                <a:solidFill>
                  <a:schemeClr val="accent2"/>
                </a:solidFill>
                <a:cs typeface="Homa" pitchFamily="2" charset="-78"/>
              </a:rPr>
              <a:t>Sibiu</a:t>
            </a:r>
            <a:r>
              <a:rPr lang="fa-IR" b="1">
                <a:solidFill>
                  <a:schemeClr val="accent2"/>
                </a:solidFill>
                <a:cs typeface="Homa" pitchFamily="2" charset="-78"/>
              </a:rPr>
              <a:t> را باز کرده و </a:t>
            </a:r>
            <a:r>
              <a:rPr lang="en-US" b="1">
                <a:solidFill>
                  <a:schemeClr val="accent2"/>
                </a:solidFill>
                <a:cs typeface="Homa" pitchFamily="2" charset="-78"/>
              </a:rPr>
              <a:t>f(n)</a:t>
            </a:r>
            <a:r>
              <a:rPr lang="fa-IR" b="1">
                <a:solidFill>
                  <a:schemeClr val="accent2"/>
                </a:solidFill>
                <a:cs typeface="Homa" pitchFamily="2" charset="-78"/>
              </a:rPr>
              <a:t> را برای هر يک از زيربرگها محاسبه ميکنيم:</a:t>
            </a:r>
            <a:endParaRPr lang="en-US" b="1">
              <a:solidFill>
                <a:schemeClr val="accent2"/>
              </a:solidFill>
              <a:cs typeface="Homa" pitchFamily="2" charset="-78"/>
            </a:endParaRPr>
          </a:p>
          <a:p>
            <a:pPr lvl="1"/>
            <a:r>
              <a:rPr lang="en-US" sz="1600" b="1">
                <a:solidFill>
                  <a:srgbClr val="CC3300"/>
                </a:solidFill>
                <a:cs typeface="Homa" pitchFamily="2" charset="-78"/>
              </a:rPr>
              <a:t>f(Arad)=c(Sibiu,Arad)+h(Arad)=280+366=646</a:t>
            </a:r>
          </a:p>
          <a:p>
            <a:pPr lvl="1"/>
            <a:r>
              <a:rPr lang="en-US" sz="1600" b="1">
                <a:solidFill>
                  <a:srgbClr val="CC3300"/>
                </a:solidFill>
                <a:cs typeface="Homa" pitchFamily="2" charset="-78"/>
              </a:rPr>
              <a:t>f(Fagaras)=c(Sibiu,Fagaras)+h(Fagaras)=239+179=415</a:t>
            </a:r>
          </a:p>
          <a:p>
            <a:pPr lvl="1"/>
            <a:r>
              <a:rPr lang="en-US" sz="1600" b="1">
                <a:solidFill>
                  <a:srgbClr val="CC3300"/>
                </a:solidFill>
                <a:cs typeface="Homa" pitchFamily="2" charset="-78"/>
              </a:rPr>
              <a:t>f(Oradea)=c(Sibiu,Oradea)+h(Oradea)=291+380=671</a:t>
            </a:r>
          </a:p>
          <a:p>
            <a:pPr lvl="1"/>
            <a:r>
              <a:rPr lang="en-US" sz="1600" b="1">
                <a:solidFill>
                  <a:srgbClr val="CC3300"/>
                </a:solidFill>
                <a:cs typeface="Homa" pitchFamily="2" charset="-78"/>
              </a:rPr>
              <a:t>f(Rimnicu Vilcea)=c(Sibiu,Rimnicu Vilcea)+ h(Rimnicu Vilcea)=220+192=413</a:t>
            </a:r>
          </a:p>
          <a:p>
            <a:pPr lvl="1" algn="ctr" rtl="1">
              <a:spcBef>
                <a:spcPct val="50000"/>
              </a:spcBef>
            </a:pPr>
            <a:r>
              <a:rPr lang="fa-IR" b="1">
                <a:solidFill>
                  <a:srgbClr val="996633"/>
                </a:solidFill>
                <a:cs typeface="Homa" pitchFamily="2" charset="-78"/>
              </a:rPr>
              <a:t>بهترين انتخاب شهر </a:t>
            </a:r>
            <a:r>
              <a:rPr lang="en-US" b="1">
                <a:solidFill>
                  <a:srgbClr val="996633"/>
                </a:solidFill>
                <a:cs typeface="Homa" pitchFamily="2" charset="-78"/>
              </a:rPr>
              <a:t>Rimnicu Vilcea</a:t>
            </a:r>
            <a:r>
              <a:rPr lang="fa-IR" b="1">
                <a:solidFill>
                  <a:srgbClr val="996633"/>
                </a:solidFill>
                <a:cs typeface="Homa" pitchFamily="2" charset="-78"/>
              </a:rPr>
              <a:t> است</a:t>
            </a:r>
            <a:endParaRPr lang="en-US" b="1">
              <a:solidFill>
                <a:srgbClr val="996633"/>
              </a:solidFill>
              <a:cs typeface="Homa" pitchFamily="2" charset="-78"/>
            </a:endParaRPr>
          </a:p>
        </p:txBody>
      </p:sp>
    </p:spTree>
    <p:extLst>
      <p:ext uri="{BB962C8B-B14F-4D97-AF65-F5344CB8AC3E}">
        <p14:creationId xmlns:p14="http://schemas.microsoft.com/office/powerpoint/2010/main" val="17223026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F0A85C8A-BF84-4FE5-ABF6-1D764A8651F2}" type="slidenum">
              <a:rPr lang="fa-IR"/>
              <a:pPr>
                <a:defRPr/>
              </a:pPr>
              <a:t>39</a:t>
            </a:fld>
            <a:endParaRPr lang="en-US"/>
          </a:p>
        </p:txBody>
      </p:sp>
      <p:pic>
        <p:nvPicPr>
          <p:cNvPr id="96260"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063751" y="2260601"/>
            <a:ext cx="8208963" cy="2824163"/>
          </a:xfrm>
          <a:noFill/>
        </p:spPr>
      </p:pic>
      <p:sp>
        <p:nvSpPr>
          <p:cNvPr id="96261" name="Rectangle 4"/>
          <p:cNvSpPr>
            <a:spLocks noChangeArrowheads="1"/>
          </p:cNvSpPr>
          <p:nvPr/>
        </p:nvSpPr>
        <p:spPr bwMode="auto">
          <a:xfrm>
            <a:off x="2063751" y="1152907"/>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dirty="0">
                <a:solidFill>
                  <a:schemeClr val="accent2"/>
                </a:solidFill>
                <a:cs typeface="+mj-cs"/>
              </a:rPr>
              <a:t>جستجوی </a:t>
            </a:r>
            <a:r>
              <a:rPr lang="en-US" sz="3600" b="1" dirty="0">
                <a:solidFill>
                  <a:schemeClr val="accent2"/>
                </a:solidFill>
                <a:cs typeface="+mj-cs"/>
              </a:rPr>
              <a:t>A*</a:t>
            </a:r>
            <a:r>
              <a:rPr lang="fa-IR" sz="3600" b="1" dirty="0">
                <a:solidFill>
                  <a:schemeClr val="accent2"/>
                </a:solidFill>
                <a:cs typeface="+mj-cs"/>
              </a:rPr>
              <a:t> در نقشه رومانی</a:t>
            </a:r>
            <a:endParaRPr lang="en-US" sz="3600" b="1" dirty="0">
              <a:solidFill>
                <a:schemeClr val="accent2"/>
              </a:solidFill>
              <a:cs typeface="+mj-cs"/>
            </a:endParaRPr>
          </a:p>
        </p:txBody>
      </p:sp>
      <p:sp>
        <p:nvSpPr>
          <p:cNvPr id="96262" name="Text Box 5"/>
          <p:cNvSpPr txBox="1">
            <a:spLocks noChangeArrowheads="1"/>
          </p:cNvSpPr>
          <p:nvPr/>
        </p:nvSpPr>
        <p:spPr bwMode="auto">
          <a:xfrm>
            <a:off x="2427289" y="5019676"/>
            <a:ext cx="8010525" cy="164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179388">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r>
              <a:rPr lang="fa-IR" b="1">
                <a:solidFill>
                  <a:schemeClr val="accent2"/>
                </a:solidFill>
                <a:cs typeface="Homa" pitchFamily="2" charset="-78"/>
              </a:rPr>
              <a:t>ََ</a:t>
            </a:r>
            <a:r>
              <a:rPr lang="en-US" b="1">
                <a:solidFill>
                  <a:schemeClr val="accent2"/>
                </a:solidFill>
                <a:cs typeface="Homa" pitchFamily="2" charset="-78"/>
              </a:rPr>
              <a:t>Rimnicu Vilcea</a:t>
            </a:r>
            <a:r>
              <a:rPr lang="fa-IR" b="1">
                <a:solidFill>
                  <a:schemeClr val="accent2"/>
                </a:solidFill>
                <a:cs typeface="Homa" pitchFamily="2" charset="-78"/>
              </a:rPr>
              <a:t> را باز کرده و </a:t>
            </a:r>
            <a:r>
              <a:rPr lang="en-US" b="1">
                <a:solidFill>
                  <a:schemeClr val="accent2"/>
                </a:solidFill>
                <a:cs typeface="Homa" pitchFamily="2" charset="-78"/>
              </a:rPr>
              <a:t>f(n)</a:t>
            </a:r>
            <a:r>
              <a:rPr lang="fa-IR" b="1">
                <a:solidFill>
                  <a:schemeClr val="accent2"/>
                </a:solidFill>
                <a:cs typeface="Homa" pitchFamily="2" charset="-78"/>
              </a:rPr>
              <a:t> را برای هر يک از زيربرگها محاسبه ميکنيم:</a:t>
            </a:r>
          </a:p>
          <a:p>
            <a:pPr lvl="1"/>
            <a:r>
              <a:rPr lang="en-US" sz="1600" b="1">
                <a:solidFill>
                  <a:srgbClr val="CC3300"/>
                </a:solidFill>
                <a:cs typeface="Homa" pitchFamily="2" charset="-78"/>
              </a:rPr>
              <a:t>f(Craiova)=c(Rimnicu Vilcea, Craiova)+h(Craiova)=360+160=526</a:t>
            </a:r>
          </a:p>
          <a:p>
            <a:pPr lvl="1"/>
            <a:r>
              <a:rPr lang="en-US" sz="1600" b="1">
                <a:solidFill>
                  <a:srgbClr val="CC3300"/>
                </a:solidFill>
                <a:cs typeface="Homa" pitchFamily="2" charset="-78"/>
              </a:rPr>
              <a:t>f(Pitesti)=c(Rimnicu Vilcea, Pitesti)+h(Pitesti)=317+100=417</a:t>
            </a:r>
          </a:p>
          <a:p>
            <a:pPr lvl="1"/>
            <a:r>
              <a:rPr lang="en-US" sz="1600" b="1">
                <a:solidFill>
                  <a:srgbClr val="CC3300"/>
                </a:solidFill>
                <a:cs typeface="Homa" pitchFamily="2" charset="-78"/>
              </a:rPr>
              <a:t>f(Sibiu)=c(Rimnicu Vilcea,Sibiu)+h(Sibiu)=300+253=553</a:t>
            </a:r>
          </a:p>
          <a:p>
            <a:pPr algn="ctr" rtl="1"/>
            <a:r>
              <a:rPr lang="fa-IR" b="1">
                <a:solidFill>
                  <a:srgbClr val="996633"/>
                </a:solidFill>
                <a:cs typeface="Homa" pitchFamily="2" charset="-78"/>
              </a:rPr>
              <a:t>بهترين انتخاب شهر </a:t>
            </a:r>
            <a:r>
              <a:rPr lang="en-US" b="1">
                <a:solidFill>
                  <a:srgbClr val="996633"/>
                </a:solidFill>
                <a:cs typeface="Homa" pitchFamily="2" charset="-78"/>
              </a:rPr>
              <a:t>Fagaras</a:t>
            </a:r>
            <a:r>
              <a:rPr lang="fa-IR" sz="3600" b="1">
                <a:solidFill>
                  <a:srgbClr val="996633"/>
                </a:solidFill>
                <a:cs typeface="Lotus" pitchFamily="2" charset="-78"/>
              </a:rPr>
              <a:t> </a:t>
            </a:r>
            <a:r>
              <a:rPr lang="fa-IR" b="1">
                <a:solidFill>
                  <a:srgbClr val="996633"/>
                </a:solidFill>
                <a:cs typeface="Homa" pitchFamily="2" charset="-78"/>
              </a:rPr>
              <a:t>است</a:t>
            </a:r>
            <a:endParaRPr lang="en-US" b="1">
              <a:solidFill>
                <a:srgbClr val="996633"/>
              </a:solidFill>
              <a:cs typeface="Homa" pitchFamily="2" charset="-78"/>
            </a:endParaRPr>
          </a:p>
        </p:txBody>
      </p:sp>
    </p:spTree>
    <p:extLst>
      <p:ext uri="{BB962C8B-B14F-4D97-AF65-F5344CB8AC3E}">
        <p14:creationId xmlns:p14="http://schemas.microsoft.com/office/powerpoint/2010/main" val="3198303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مفاهیم پایه</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fa-IR" sz="2400" dirty="0" smtClean="0"/>
              <a:t>تعریف هوش مصنوعی </a:t>
            </a:r>
          </a:p>
          <a:p>
            <a:pPr algn="r" rtl="1"/>
            <a:r>
              <a:rPr lang="fa-IR" sz="2400" dirty="0" smtClean="0"/>
              <a:t>چهار دیدگاه مختلف در تبیین هوش مصنوعی</a:t>
            </a:r>
          </a:p>
          <a:p>
            <a:pPr lvl="1" algn="r" rtl="1"/>
            <a:r>
              <a:rPr lang="fa-IR" sz="2200" dirty="0" smtClean="0"/>
              <a:t>انسانی فکر کردن – علوم شناختی</a:t>
            </a:r>
          </a:p>
          <a:p>
            <a:pPr lvl="1" algn="r" rtl="1"/>
            <a:r>
              <a:rPr lang="fa-IR" sz="2200" dirty="0" smtClean="0"/>
              <a:t>انسانی عمل کردن – ازمون تورینگ</a:t>
            </a:r>
          </a:p>
          <a:p>
            <a:pPr lvl="1" algn="r" rtl="1"/>
            <a:r>
              <a:rPr lang="fa-IR" sz="2200" dirty="0" smtClean="0"/>
              <a:t>عقلانی عمل کردن – منطق</a:t>
            </a:r>
          </a:p>
          <a:p>
            <a:pPr lvl="1" algn="r" rtl="1"/>
            <a:r>
              <a:rPr lang="fa-IR" sz="2200" dirty="0" smtClean="0"/>
              <a:t>عقلانی عمل کردن – نگرش عامل گرایانه</a:t>
            </a:r>
          </a:p>
          <a:p>
            <a:pPr algn="r" rtl="1"/>
            <a:r>
              <a:rPr lang="fa-IR" sz="2400" dirty="0" smtClean="0"/>
              <a:t>دسته بندی دیگر</a:t>
            </a:r>
          </a:p>
          <a:p>
            <a:pPr lvl="1" algn="r" rtl="1"/>
            <a:r>
              <a:rPr lang="fa-IR" sz="2200" dirty="0" smtClean="0"/>
              <a:t>نماد گرایانه</a:t>
            </a:r>
          </a:p>
          <a:p>
            <a:pPr lvl="1" algn="r" rtl="1"/>
            <a:r>
              <a:rPr lang="fa-IR" sz="2200" dirty="0" smtClean="0"/>
              <a:t>پیوند گرایانه</a:t>
            </a:r>
            <a:endParaRPr lang="en-US" sz="2200" dirty="0"/>
          </a:p>
        </p:txBody>
      </p:sp>
      <p:sp>
        <p:nvSpPr>
          <p:cNvPr id="4" name="Slide Number Placeholder 3"/>
          <p:cNvSpPr>
            <a:spLocks noGrp="1"/>
          </p:cNvSpPr>
          <p:nvPr>
            <p:ph type="sldNum" sz="quarter" idx="12"/>
          </p:nvPr>
        </p:nvSpPr>
        <p:spPr/>
        <p:txBody>
          <a:bodyPr/>
          <a:lstStyle/>
          <a:p>
            <a:fld id="{46C42CB0-D3EE-410A-B21E-5092A3CB89D3}" type="slidenum">
              <a:rPr lang="en-US" smtClean="0"/>
              <a:t>4</a:t>
            </a:fld>
            <a:endParaRPr lang="en-US"/>
          </a:p>
        </p:txBody>
      </p:sp>
    </p:spTree>
    <p:extLst>
      <p:ext uri="{BB962C8B-B14F-4D97-AF65-F5344CB8AC3E}">
        <p14:creationId xmlns:p14="http://schemas.microsoft.com/office/powerpoint/2010/main" val="38862871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A7828CF6-C511-460E-AFCB-D7A414AD2053}" type="slidenum">
              <a:rPr lang="fa-IR"/>
              <a:pPr>
                <a:defRPr/>
              </a:pPr>
              <a:t>40</a:t>
            </a:fld>
            <a:endParaRPr lang="en-US"/>
          </a:p>
        </p:txBody>
      </p:sp>
      <p:pic>
        <p:nvPicPr>
          <p:cNvPr id="97284"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703389" y="2060576"/>
            <a:ext cx="8612187" cy="3033713"/>
          </a:xfrm>
          <a:noFill/>
        </p:spPr>
      </p:pic>
      <p:sp>
        <p:nvSpPr>
          <p:cNvPr id="97285" name="Rectangle 4"/>
          <p:cNvSpPr>
            <a:spLocks noChangeArrowheads="1"/>
          </p:cNvSpPr>
          <p:nvPr/>
        </p:nvSpPr>
        <p:spPr bwMode="auto">
          <a:xfrm>
            <a:off x="2120900" y="1152907"/>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dirty="0">
                <a:solidFill>
                  <a:schemeClr val="accent2"/>
                </a:solidFill>
                <a:cs typeface="+mj-cs"/>
              </a:rPr>
              <a:t>جستجوی </a:t>
            </a:r>
            <a:r>
              <a:rPr lang="en-US" sz="3600" b="1" dirty="0">
                <a:solidFill>
                  <a:schemeClr val="accent2"/>
                </a:solidFill>
                <a:cs typeface="+mj-cs"/>
              </a:rPr>
              <a:t>A*</a:t>
            </a:r>
            <a:r>
              <a:rPr lang="fa-IR" sz="3600" b="1" dirty="0">
                <a:solidFill>
                  <a:schemeClr val="accent2"/>
                </a:solidFill>
                <a:cs typeface="+mj-cs"/>
              </a:rPr>
              <a:t> در نقشه رومانی</a:t>
            </a:r>
            <a:endParaRPr lang="en-US" sz="3600" b="1" dirty="0">
              <a:solidFill>
                <a:schemeClr val="accent2"/>
              </a:solidFill>
              <a:cs typeface="+mj-cs"/>
            </a:endParaRPr>
          </a:p>
        </p:txBody>
      </p:sp>
      <p:sp>
        <p:nvSpPr>
          <p:cNvPr id="97286" name="Text Box 5"/>
          <p:cNvSpPr txBox="1">
            <a:spLocks noChangeArrowheads="1"/>
          </p:cNvSpPr>
          <p:nvPr/>
        </p:nvSpPr>
        <p:spPr bwMode="auto">
          <a:xfrm>
            <a:off x="2427289" y="5019675"/>
            <a:ext cx="8010525" cy="166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179388">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r>
              <a:rPr lang="fa-IR" b="1">
                <a:solidFill>
                  <a:schemeClr val="accent2"/>
                </a:solidFill>
                <a:cs typeface="Homa" pitchFamily="2" charset="-78"/>
              </a:rPr>
              <a:t>ََ </a:t>
            </a:r>
            <a:r>
              <a:rPr lang="en-US" b="1">
                <a:solidFill>
                  <a:schemeClr val="accent2"/>
                </a:solidFill>
                <a:cs typeface="Homa" pitchFamily="2" charset="-78"/>
              </a:rPr>
              <a:t>Fagaras</a:t>
            </a:r>
            <a:r>
              <a:rPr lang="fa-IR" sz="3600" b="1">
                <a:solidFill>
                  <a:schemeClr val="accent2"/>
                </a:solidFill>
                <a:cs typeface="Lotus" pitchFamily="2" charset="-78"/>
              </a:rPr>
              <a:t> </a:t>
            </a:r>
            <a:r>
              <a:rPr lang="fa-IR" b="1">
                <a:solidFill>
                  <a:schemeClr val="accent2"/>
                </a:solidFill>
                <a:cs typeface="Homa" pitchFamily="2" charset="-78"/>
              </a:rPr>
              <a:t>را باز کرده و </a:t>
            </a:r>
            <a:r>
              <a:rPr lang="en-US" b="1">
                <a:solidFill>
                  <a:schemeClr val="accent2"/>
                </a:solidFill>
                <a:cs typeface="Homa" pitchFamily="2" charset="-78"/>
              </a:rPr>
              <a:t>f(n)</a:t>
            </a:r>
            <a:r>
              <a:rPr lang="fa-IR" b="1">
                <a:solidFill>
                  <a:schemeClr val="accent2"/>
                </a:solidFill>
                <a:cs typeface="Homa" pitchFamily="2" charset="-78"/>
              </a:rPr>
              <a:t> را برای هر يک از زيربرگها محاسبه ميکنيم:</a:t>
            </a:r>
          </a:p>
          <a:p>
            <a:pPr lvl="1"/>
            <a:r>
              <a:rPr lang="en-US" sz="1600" b="1">
                <a:solidFill>
                  <a:srgbClr val="CC3300"/>
                </a:solidFill>
                <a:cs typeface="Homa" pitchFamily="2" charset="-78"/>
              </a:rPr>
              <a:t>f(Sibiu)=c(Fagaras, Sibiu)+h(Sibiu)=338+253=591</a:t>
            </a:r>
          </a:p>
          <a:p>
            <a:pPr lvl="1">
              <a:spcBef>
                <a:spcPct val="50000"/>
              </a:spcBef>
            </a:pPr>
            <a:r>
              <a:rPr lang="en-US" sz="1600" b="1">
                <a:solidFill>
                  <a:srgbClr val="CC3300"/>
                </a:solidFill>
                <a:cs typeface="Homa" pitchFamily="2" charset="-78"/>
              </a:rPr>
              <a:t>f(Bucharest)=c(Fagaras,Bucharest)+h(Bucharest)=450+0=450</a:t>
            </a:r>
            <a:endParaRPr lang="fa-IR" sz="1600" b="1">
              <a:solidFill>
                <a:srgbClr val="CC3300"/>
              </a:solidFill>
              <a:cs typeface="Homa" pitchFamily="2" charset="-78"/>
            </a:endParaRPr>
          </a:p>
          <a:p>
            <a:pPr lvl="1" algn="ctr" rtl="1">
              <a:spcBef>
                <a:spcPct val="50000"/>
              </a:spcBef>
            </a:pPr>
            <a:r>
              <a:rPr lang="fa-IR" b="1">
                <a:solidFill>
                  <a:srgbClr val="996633"/>
                </a:solidFill>
                <a:cs typeface="Homa" pitchFamily="2" charset="-78"/>
              </a:rPr>
              <a:t>بهترين انتخاب شهر </a:t>
            </a:r>
            <a:r>
              <a:rPr lang="en-US" b="1">
                <a:solidFill>
                  <a:srgbClr val="996633"/>
                </a:solidFill>
                <a:cs typeface="Homa" pitchFamily="2" charset="-78"/>
              </a:rPr>
              <a:t>Pitesti !!!</a:t>
            </a:r>
            <a:r>
              <a:rPr lang="fa-IR" b="1">
                <a:solidFill>
                  <a:srgbClr val="996633"/>
                </a:solidFill>
                <a:cs typeface="Homa" pitchFamily="2" charset="-78"/>
              </a:rPr>
              <a:t> است</a:t>
            </a:r>
            <a:endParaRPr lang="en-US" b="1">
              <a:solidFill>
                <a:srgbClr val="996633"/>
              </a:solidFill>
              <a:cs typeface="Homa" pitchFamily="2" charset="-78"/>
            </a:endParaRPr>
          </a:p>
        </p:txBody>
      </p:sp>
    </p:spTree>
    <p:extLst>
      <p:ext uri="{BB962C8B-B14F-4D97-AF65-F5344CB8AC3E}">
        <p14:creationId xmlns:p14="http://schemas.microsoft.com/office/powerpoint/2010/main" val="9895755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2D993D0F-8F67-47B6-A2EE-E391DA6B55E7}" type="slidenum">
              <a:rPr lang="fa-IR"/>
              <a:pPr>
                <a:defRPr/>
              </a:pPr>
              <a:t>41</a:t>
            </a:fld>
            <a:endParaRPr lang="en-US"/>
          </a:p>
        </p:txBody>
      </p:sp>
      <p:pic>
        <p:nvPicPr>
          <p:cNvPr id="98308" name="Picture 3"/>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135188" y="2133601"/>
            <a:ext cx="7848600" cy="3336925"/>
          </a:xfrm>
          <a:noFill/>
        </p:spPr>
      </p:pic>
      <p:sp>
        <p:nvSpPr>
          <p:cNvPr id="98309" name="Rectangle 4"/>
          <p:cNvSpPr>
            <a:spLocks noChangeArrowheads="1"/>
          </p:cNvSpPr>
          <p:nvPr/>
        </p:nvSpPr>
        <p:spPr bwMode="auto">
          <a:xfrm>
            <a:off x="2135188" y="1152907"/>
            <a:ext cx="77771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sz="3600" b="1" dirty="0">
                <a:solidFill>
                  <a:schemeClr val="accent2"/>
                </a:solidFill>
                <a:cs typeface="+mj-cs"/>
              </a:rPr>
              <a:t>جستجوی </a:t>
            </a:r>
            <a:r>
              <a:rPr lang="en-US" sz="3600" b="1" dirty="0">
                <a:solidFill>
                  <a:schemeClr val="accent2"/>
                </a:solidFill>
                <a:cs typeface="+mj-cs"/>
              </a:rPr>
              <a:t>A*</a:t>
            </a:r>
            <a:r>
              <a:rPr lang="fa-IR" sz="3600" b="1" dirty="0">
                <a:solidFill>
                  <a:schemeClr val="accent2"/>
                </a:solidFill>
                <a:cs typeface="+mj-cs"/>
              </a:rPr>
              <a:t> در نقشه رومانی</a:t>
            </a:r>
            <a:endParaRPr lang="en-US" sz="3600" b="1" dirty="0">
              <a:solidFill>
                <a:schemeClr val="accent2"/>
              </a:solidFill>
              <a:cs typeface="+mj-cs"/>
            </a:endParaRPr>
          </a:p>
        </p:txBody>
      </p:sp>
      <p:sp>
        <p:nvSpPr>
          <p:cNvPr id="98310" name="Text Box 5"/>
          <p:cNvSpPr txBox="1">
            <a:spLocks noChangeArrowheads="1"/>
          </p:cNvSpPr>
          <p:nvPr/>
        </p:nvSpPr>
        <p:spPr bwMode="auto">
          <a:xfrm>
            <a:off x="2427289" y="5264150"/>
            <a:ext cx="8010525" cy="140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Times New Roman" pitchFamily="18" charset="0"/>
              </a:defRPr>
            </a:lvl1pPr>
            <a:lvl2pPr marL="179388">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rtl="1"/>
            <a:r>
              <a:rPr lang="fa-IR" b="1">
                <a:solidFill>
                  <a:schemeClr val="accent2"/>
                </a:solidFill>
                <a:cs typeface="Homa" pitchFamily="2" charset="-78"/>
              </a:rPr>
              <a:t>ََ </a:t>
            </a:r>
            <a:r>
              <a:rPr lang="en-US" b="1">
                <a:solidFill>
                  <a:schemeClr val="accent2"/>
                </a:solidFill>
                <a:cs typeface="Homa" pitchFamily="2" charset="-78"/>
              </a:rPr>
              <a:t>Pitesti</a:t>
            </a:r>
            <a:r>
              <a:rPr lang="fa-IR" sz="3600" b="1">
                <a:solidFill>
                  <a:schemeClr val="accent2"/>
                </a:solidFill>
                <a:cs typeface="Lotus" pitchFamily="2" charset="-78"/>
              </a:rPr>
              <a:t> </a:t>
            </a:r>
            <a:r>
              <a:rPr lang="fa-IR" b="1">
                <a:solidFill>
                  <a:schemeClr val="accent2"/>
                </a:solidFill>
                <a:cs typeface="Homa" pitchFamily="2" charset="-78"/>
              </a:rPr>
              <a:t>را باز کرده و </a:t>
            </a:r>
            <a:r>
              <a:rPr lang="en-US" b="1">
                <a:solidFill>
                  <a:schemeClr val="accent2"/>
                </a:solidFill>
                <a:cs typeface="Homa" pitchFamily="2" charset="-78"/>
              </a:rPr>
              <a:t>f(n)</a:t>
            </a:r>
            <a:r>
              <a:rPr lang="fa-IR" b="1">
                <a:solidFill>
                  <a:schemeClr val="accent2"/>
                </a:solidFill>
                <a:cs typeface="Homa" pitchFamily="2" charset="-78"/>
              </a:rPr>
              <a:t> را برای هر يک از زيربرگها محاسبه ميکنيم:</a:t>
            </a:r>
          </a:p>
          <a:p>
            <a:pPr lvl="1" eaLnBrk="1" hangingPunct="1">
              <a:buClr>
                <a:schemeClr val="accent2"/>
              </a:buClr>
              <a:buSzPct val="80000"/>
              <a:buFont typeface="Wingdings" pitchFamily="2" charset="2"/>
              <a:buNone/>
            </a:pPr>
            <a:r>
              <a:rPr lang="en-US" sz="1600" b="1">
                <a:solidFill>
                  <a:srgbClr val="CC3300"/>
                </a:solidFill>
                <a:cs typeface="Homa" pitchFamily="2" charset="-78"/>
              </a:rPr>
              <a:t>f(Bucharest)=c(Pitesti,Bucharest)+h(Bucharest)=418+0=418</a:t>
            </a:r>
          </a:p>
          <a:p>
            <a:pPr lvl="1"/>
            <a:endParaRPr lang="fa-IR" sz="1600" b="1">
              <a:solidFill>
                <a:srgbClr val="CC3300"/>
              </a:solidFill>
              <a:cs typeface="Homa" pitchFamily="2" charset="-78"/>
            </a:endParaRPr>
          </a:p>
          <a:p>
            <a:pPr lvl="1" algn="ctr" rtl="1"/>
            <a:r>
              <a:rPr lang="fa-IR" b="1">
                <a:solidFill>
                  <a:srgbClr val="996633"/>
                </a:solidFill>
                <a:cs typeface="Homa" pitchFamily="2" charset="-78"/>
              </a:rPr>
              <a:t>بهترين انتخاب شهر </a:t>
            </a:r>
            <a:r>
              <a:rPr lang="en-US" b="1">
                <a:solidFill>
                  <a:srgbClr val="996633"/>
                </a:solidFill>
                <a:cs typeface="Homa" pitchFamily="2" charset="-78"/>
              </a:rPr>
              <a:t>Bucharest !!!</a:t>
            </a:r>
            <a:r>
              <a:rPr lang="fa-IR" b="1">
                <a:solidFill>
                  <a:srgbClr val="996633"/>
                </a:solidFill>
                <a:cs typeface="Homa" pitchFamily="2" charset="-78"/>
              </a:rPr>
              <a:t> است</a:t>
            </a:r>
            <a:endParaRPr lang="en-US" b="1">
              <a:solidFill>
                <a:srgbClr val="996633"/>
              </a:solidFill>
              <a:cs typeface="Homa" pitchFamily="2" charset="-78"/>
            </a:endParaRPr>
          </a:p>
        </p:txBody>
      </p:sp>
    </p:spTree>
    <p:extLst>
      <p:ext uri="{BB962C8B-B14F-4D97-AF65-F5344CB8AC3E}">
        <p14:creationId xmlns:p14="http://schemas.microsoft.com/office/powerpoint/2010/main" val="21961992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قضیه امکان پذیری</a:t>
            </a:r>
            <a:endParaRPr lang="en-US" dirty="0"/>
          </a:p>
        </p:txBody>
      </p:sp>
      <p:sp>
        <p:nvSpPr>
          <p:cNvPr id="4" name="Content Placeholder 3"/>
          <p:cNvSpPr>
            <a:spLocks noGrp="1"/>
          </p:cNvSpPr>
          <p:nvPr>
            <p:ph idx="1"/>
          </p:nvPr>
        </p:nvSpPr>
        <p:spPr/>
        <p:txBody>
          <a:bodyPr>
            <a:normAutofit/>
          </a:bodyPr>
          <a:lstStyle/>
          <a:p>
            <a:pPr algn="r" rtl="1"/>
            <a:r>
              <a:rPr lang="fa-IR" sz="2400" dirty="0" smtClean="0"/>
              <a:t>قضیه: اگر </a:t>
            </a:r>
            <a:r>
              <a:rPr lang="en-US" sz="2400" dirty="0" smtClean="0"/>
              <a:t>h(n)</a:t>
            </a:r>
            <a:r>
              <a:rPr lang="fa-IR" sz="2400" dirty="0" smtClean="0"/>
              <a:t> قابل قبول باشد، </a:t>
            </a:r>
            <a:r>
              <a:rPr lang="en-US" sz="2400" dirty="0" smtClean="0"/>
              <a:t>A*</a:t>
            </a:r>
            <a:r>
              <a:rPr lang="fa-IR" sz="2400" dirty="0" smtClean="0"/>
              <a:t> با استفاده از جستجوی درختی بهینه است.</a:t>
            </a:r>
          </a:p>
          <a:p>
            <a:pPr algn="r" rtl="1"/>
            <a:r>
              <a:rPr lang="fa-IR" sz="2400" dirty="0" smtClean="0"/>
              <a:t>قضیه: اگر </a:t>
            </a:r>
            <a:r>
              <a:rPr lang="en-US" sz="2400" dirty="0" smtClean="0"/>
              <a:t>A*</a:t>
            </a:r>
            <a:r>
              <a:rPr lang="fa-IR" sz="2400" dirty="0" smtClean="0"/>
              <a:t> پایدار باشد</a:t>
            </a:r>
            <a:r>
              <a:rPr lang="en-US" sz="2400" dirty="0"/>
              <a:t> A</a:t>
            </a:r>
            <a:r>
              <a:rPr lang="en-US" sz="2400" dirty="0" smtClean="0"/>
              <a:t>*</a:t>
            </a:r>
            <a:r>
              <a:rPr lang="fa-IR" sz="2400" dirty="0" smtClean="0"/>
              <a:t> با استفاده از جستجوی گرافی بهینه است.</a:t>
            </a:r>
          </a:p>
          <a:p>
            <a:pPr algn="r" rtl="1"/>
            <a:r>
              <a:rPr lang="fa-IR" sz="2400" dirty="0" smtClean="0"/>
              <a:t>لم: در هر مرحله قبل از اتمام الگوریتم </a:t>
            </a:r>
            <a:r>
              <a:rPr lang="en-US" sz="2400" dirty="0"/>
              <a:t>A</a:t>
            </a:r>
            <a:r>
              <a:rPr lang="en-US" sz="2400" dirty="0" smtClean="0"/>
              <a:t>*</a:t>
            </a:r>
            <a:r>
              <a:rPr lang="fa-IR" sz="2400" dirty="0" smtClean="0"/>
              <a:t>، همواره گره ای مانند </a:t>
            </a:r>
            <a:r>
              <a:rPr lang="en-US" sz="2400" dirty="0" smtClean="0"/>
              <a:t>n’</a:t>
            </a:r>
            <a:r>
              <a:rPr lang="fa-IR" sz="2400" dirty="0" smtClean="0"/>
              <a:t> در لیست حاشیه با خواص سه گانه زیر قرار دارد:</a:t>
            </a:r>
          </a:p>
          <a:p>
            <a:pPr lvl="1" algn="r" rtl="1"/>
            <a:r>
              <a:rPr lang="en-US" sz="2400" dirty="0" smtClean="0"/>
              <a:t>n‘</a:t>
            </a:r>
            <a:r>
              <a:rPr lang="fa-IR" sz="2400" dirty="0" smtClean="0"/>
              <a:t> روی مسیر بهینه تا هدف قرار دارد.</a:t>
            </a:r>
          </a:p>
          <a:p>
            <a:pPr lvl="1" algn="r" rtl="1"/>
            <a:r>
              <a:rPr lang="en-US" sz="2400" dirty="0"/>
              <a:t>A</a:t>
            </a:r>
            <a:r>
              <a:rPr lang="en-US" sz="2400" dirty="0" smtClean="0"/>
              <a:t>*</a:t>
            </a:r>
            <a:r>
              <a:rPr lang="fa-IR" sz="2400" dirty="0" smtClean="0"/>
              <a:t> مسیر بهینه تا </a:t>
            </a:r>
            <a:r>
              <a:rPr lang="en-US" sz="2400" dirty="0" smtClean="0"/>
              <a:t>n’</a:t>
            </a:r>
            <a:r>
              <a:rPr lang="fa-IR" sz="2400" dirty="0" smtClean="0"/>
              <a:t> را یافته است.</a:t>
            </a:r>
          </a:p>
          <a:p>
            <a:pPr lvl="1" algn="r" rtl="1"/>
            <a:r>
              <a:rPr lang="en-US" sz="2400" smtClean="0"/>
              <a:t>f(n’) &lt;= C*</a:t>
            </a:r>
            <a:endParaRPr lang="fa-IR" sz="2400" dirty="0" smtClean="0"/>
          </a:p>
        </p:txBody>
      </p:sp>
      <p:sp>
        <p:nvSpPr>
          <p:cNvPr id="3" name="Slide Number Placeholder 2"/>
          <p:cNvSpPr>
            <a:spLocks noGrp="1"/>
          </p:cNvSpPr>
          <p:nvPr>
            <p:ph type="sldNum" sz="quarter" idx="12"/>
          </p:nvPr>
        </p:nvSpPr>
        <p:spPr/>
        <p:txBody>
          <a:bodyPr/>
          <a:lstStyle/>
          <a:p>
            <a:fld id="{46C42CB0-D3EE-410A-B21E-5092A3CB89D3}" type="slidenum">
              <a:rPr lang="en-US" smtClean="0"/>
              <a:t>42</a:t>
            </a:fld>
            <a:endParaRPr lang="en-US"/>
          </a:p>
        </p:txBody>
      </p:sp>
    </p:spTree>
    <p:extLst>
      <p:ext uri="{BB962C8B-B14F-4D97-AF65-F5344CB8AC3E}">
        <p14:creationId xmlns:p14="http://schemas.microsoft.com/office/powerpoint/2010/main" val="31861828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اثبات بهینگی الگوریتم </a:t>
            </a:r>
            <a:r>
              <a:rPr lang="en-US" dirty="0" smtClean="0"/>
              <a:t>A*</a:t>
            </a:r>
            <a:endParaRPr lang="en-US" dirty="0"/>
          </a:p>
        </p:txBody>
      </p:sp>
      <p:sp>
        <p:nvSpPr>
          <p:cNvPr id="4" name="Content Placeholder 3"/>
          <p:cNvSpPr>
            <a:spLocks noGrp="1"/>
          </p:cNvSpPr>
          <p:nvPr>
            <p:ph idx="1"/>
          </p:nvPr>
        </p:nvSpPr>
        <p:spPr/>
        <p:txBody>
          <a:bodyPr>
            <a:normAutofit/>
          </a:bodyPr>
          <a:lstStyle/>
          <a:p>
            <a:pPr algn="r" rtl="1"/>
            <a:r>
              <a:rPr lang="fa-IR" sz="2400" dirty="0" smtClean="0"/>
              <a:t>فرض کنید که یک هدف غیربهینه مانند </a:t>
            </a:r>
            <a:r>
              <a:rPr lang="en-US" sz="2400" dirty="0" smtClean="0"/>
              <a:t>G2</a:t>
            </a:r>
            <a:r>
              <a:rPr lang="fa-IR" sz="2400" dirty="0" smtClean="0"/>
              <a:t> تولید شده و در حاشیه باشد. و </a:t>
            </a:r>
            <a:r>
              <a:rPr lang="en-US" sz="2400" dirty="0" smtClean="0"/>
              <a:t>n</a:t>
            </a:r>
            <a:r>
              <a:rPr lang="fa-IR" sz="2400" dirty="0" smtClean="0"/>
              <a:t> یک گره توسعه داده نشده در حاشیه باشد بطوری که </a:t>
            </a:r>
            <a:r>
              <a:rPr lang="en-US" sz="2400" dirty="0" smtClean="0"/>
              <a:t>n</a:t>
            </a:r>
            <a:r>
              <a:rPr lang="fa-IR" sz="2400" dirty="0" smtClean="0"/>
              <a:t> روی کوتاهترین مسیر به سمت هدف بهینه </a:t>
            </a:r>
            <a:r>
              <a:rPr lang="en-US" sz="2400" dirty="0" smtClean="0"/>
              <a:t>G</a:t>
            </a:r>
            <a:r>
              <a:rPr lang="fa-IR" sz="2400" dirty="0" smtClean="0"/>
              <a:t> باشد.</a:t>
            </a:r>
          </a:p>
          <a:p>
            <a:pPr algn="r" rtl="1"/>
            <a:r>
              <a:rPr lang="fa-IR" sz="2400" dirty="0" smtClean="0"/>
              <a:t>از انجایی که </a:t>
            </a:r>
            <a:r>
              <a:rPr lang="en-US" sz="2400" dirty="0" smtClean="0"/>
              <a:t>h(G2)=0</a:t>
            </a:r>
            <a:r>
              <a:rPr lang="fa-IR" sz="2400" dirty="0" smtClean="0"/>
              <a:t> پس </a:t>
            </a:r>
            <a:r>
              <a:rPr lang="en-US" sz="2400" dirty="0" smtClean="0"/>
              <a:t>f(G2)=g(G2)</a:t>
            </a:r>
          </a:p>
          <a:p>
            <a:pPr algn="r" rtl="1"/>
            <a:r>
              <a:rPr lang="fa-IR" sz="2400" dirty="0"/>
              <a:t>از انجایی </a:t>
            </a:r>
            <a:r>
              <a:rPr lang="fa-IR" sz="2400" dirty="0" smtClean="0"/>
              <a:t>که </a:t>
            </a:r>
            <a:r>
              <a:rPr lang="en-US" sz="2400" dirty="0" smtClean="0"/>
              <a:t>G2</a:t>
            </a:r>
            <a:r>
              <a:rPr lang="fa-IR" sz="2400" dirty="0" smtClean="0"/>
              <a:t> غیربهینه است پس </a:t>
            </a:r>
            <a:r>
              <a:rPr lang="en-US" sz="2400" dirty="0" smtClean="0"/>
              <a:t>g(G2)&gt;g(G)</a:t>
            </a:r>
          </a:p>
          <a:p>
            <a:pPr algn="r" rtl="1"/>
            <a:r>
              <a:rPr lang="fa-IR" sz="2400" dirty="0"/>
              <a:t>از انجایی </a:t>
            </a:r>
            <a:r>
              <a:rPr lang="fa-IR" sz="2400" dirty="0" smtClean="0"/>
              <a:t>که </a:t>
            </a:r>
            <a:r>
              <a:rPr lang="en-US" sz="2400" dirty="0" smtClean="0"/>
              <a:t>h(G)=0</a:t>
            </a:r>
            <a:r>
              <a:rPr lang="fa-IR" sz="2400" dirty="0" smtClean="0"/>
              <a:t> پس </a:t>
            </a:r>
            <a:r>
              <a:rPr lang="en-US" sz="2400" dirty="0" smtClean="0"/>
              <a:t>f(G)=g(G)</a:t>
            </a:r>
          </a:p>
          <a:p>
            <a:pPr algn="r" rtl="1"/>
            <a:r>
              <a:rPr lang="fa-IR" sz="2400" dirty="0" smtClean="0"/>
              <a:t>پس نتیجه می شود </a:t>
            </a:r>
            <a:r>
              <a:rPr lang="en-US" sz="2400" dirty="0" smtClean="0"/>
              <a:t>f(G2)&gt;f(G)</a:t>
            </a:r>
            <a:endParaRPr lang="fa-IR" sz="2400" dirty="0" smtClean="0"/>
          </a:p>
        </p:txBody>
      </p:sp>
      <p:pic>
        <p:nvPicPr>
          <p:cNvPr id="3" name="Picture 2"/>
          <p:cNvPicPr>
            <a:picLocks noChangeAspect="1"/>
          </p:cNvPicPr>
          <p:nvPr/>
        </p:nvPicPr>
        <p:blipFill>
          <a:blip r:embed="rId3"/>
          <a:stretch>
            <a:fillRect/>
          </a:stretch>
        </p:blipFill>
        <p:spPr>
          <a:xfrm>
            <a:off x="1674812" y="3022286"/>
            <a:ext cx="3876675" cy="2000250"/>
          </a:xfrm>
          <a:prstGeom prst="rect">
            <a:avLst/>
          </a:prstGeom>
        </p:spPr>
      </p:pic>
      <p:sp>
        <p:nvSpPr>
          <p:cNvPr id="5" name="Slide Number Placeholder 4"/>
          <p:cNvSpPr>
            <a:spLocks noGrp="1"/>
          </p:cNvSpPr>
          <p:nvPr>
            <p:ph type="sldNum" sz="quarter" idx="12"/>
          </p:nvPr>
        </p:nvSpPr>
        <p:spPr/>
        <p:txBody>
          <a:bodyPr/>
          <a:lstStyle/>
          <a:p>
            <a:fld id="{46C42CB0-D3EE-410A-B21E-5092A3CB89D3}" type="slidenum">
              <a:rPr lang="en-US" smtClean="0"/>
              <a:t>43</a:t>
            </a:fld>
            <a:endParaRPr lang="en-US"/>
          </a:p>
        </p:txBody>
      </p:sp>
    </p:spTree>
    <p:extLst>
      <p:ext uri="{BB962C8B-B14F-4D97-AF65-F5344CB8AC3E}">
        <p14:creationId xmlns:p14="http://schemas.microsoft.com/office/powerpoint/2010/main" val="41667191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اثبات بهینگی الگوریتم </a:t>
            </a:r>
            <a:r>
              <a:rPr lang="en-US" dirty="0" smtClean="0"/>
              <a:t>A*</a:t>
            </a:r>
            <a:endParaRPr lang="en-US" dirty="0"/>
          </a:p>
        </p:txBody>
      </p:sp>
      <p:sp>
        <p:nvSpPr>
          <p:cNvPr id="4" name="Content Placeholder 3"/>
          <p:cNvSpPr>
            <a:spLocks noGrp="1"/>
          </p:cNvSpPr>
          <p:nvPr>
            <p:ph idx="1"/>
          </p:nvPr>
        </p:nvSpPr>
        <p:spPr/>
        <p:txBody>
          <a:bodyPr>
            <a:normAutofit/>
          </a:bodyPr>
          <a:lstStyle/>
          <a:p>
            <a:pPr algn="r" rtl="1"/>
            <a:r>
              <a:rPr lang="fa-IR" sz="2400" dirty="0" smtClean="0"/>
              <a:t>پس										  	 </a:t>
            </a:r>
            <a:r>
              <a:rPr lang="en-US" sz="2400" dirty="0" smtClean="0"/>
              <a:t>f(G2)      &gt; f(G)</a:t>
            </a:r>
          </a:p>
          <a:p>
            <a:pPr algn="r" rtl="1"/>
            <a:r>
              <a:rPr lang="fa-IR" sz="2400" dirty="0"/>
              <a:t>از انجایی </a:t>
            </a:r>
            <a:r>
              <a:rPr lang="fa-IR" sz="2400" dirty="0" smtClean="0"/>
              <a:t>که </a:t>
            </a:r>
            <a:r>
              <a:rPr lang="en-US" sz="2400" dirty="0" smtClean="0"/>
              <a:t>h</a:t>
            </a:r>
            <a:r>
              <a:rPr lang="fa-IR" sz="2400" dirty="0" smtClean="0"/>
              <a:t> قابل قبول است پس					 </a:t>
            </a:r>
            <a:r>
              <a:rPr lang="en-US" sz="2400" dirty="0" smtClean="0"/>
              <a:t>h(n)    &lt;=h*(n)</a:t>
            </a:r>
          </a:p>
          <a:p>
            <a:pPr algn="r" rtl="1"/>
            <a:r>
              <a:rPr lang="fa-IR" sz="2400" dirty="0" smtClean="0"/>
              <a:t>،</a:t>
            </a:r>
            <a:r>
              <a:rPr lang="en-US" sz="2400" dirty="0" smtClean="0"/>
              <a:t> </a:t>
            </a:r>
            <a:r>
              <a:rPr lang="fa-IR" sz="2400" dirty="0" smtClean="0"/>
              <a:t>                                                           </a:t>
            </a:r>
            <a:r>
              <a:rPr lang="en-US" sz="2400" dirty="0" smtClean="0"/>
              <a:t>g(n)+h(n)  &lt;=g(n)+h*(n)</a:t>
            </a:r>
          </a:p>
          <a:p>
            <a:pPr algn="r" rtl="1"/>
            <a:r>
              <a:rPr lang="fa-IR" sz="2400" dirty="0" smtClean="0"/>
              <a:t>پس                                                                   </a:t>
            </a:r>
            <a:r>
              <a:rPr lang="en-US" sz="2400" dirty="0" smtClean="0"/>
              <a:t>f(n)     &lt;=f(G)</a:t>
            </a:r>
            <a:endParaRPr lang="fa-IR" sz="2400" dirty="0" smtClean="0"/>
          </a:p>
          <a:p>
            <a:pPr algn="r" rtl="1"/>
            <a:endParaRPr lang="fa-IR" sz="2400" dirty="0"/>
          </a:p>
          <a:p>
            <a:pPr algn="r" rtl="1"/>
            <a:r>
              <a:rPr lang="fa-IR" sz="2400" dirty="0" smtClean="0"/>
              <a:t>پس </a:t>
            </a:r>
            <a:r>
              <a:rPr lang="en-US" sz="2400" dirty="0" smtClean="0"/>
              <a:t>f(G2)&gt;f(n) </a:t>
            </a:r>
            <a:r>
              <a:rPr lang="fa-IR" sz="2400" dirty="0" smtClean="0"/>
              <a:t> است و </a:t>
            </a:r>
            <a:r>
              <a:rPr lang="en-US" sz="2400" dirty="0" smtClean="0"/>
              <a:t>A*</a:t>
            </a:r>
            <a:r>
              <a:rPr lang="fa-IR" sz="2400" dirty="0" smtClean="0"/>
              <a:t> هرگز </a:t>
            </a:r>
            <a:r>
              <a:rPr lang="en-US" sz="2400" dirty="0" smtClean="0"/>
              <a:t>G2</a:t>
            </a:r>
            <a:r>
              <a:rPr lang="fa-IR" sz="2400" dirty="0" smtClean="0"/>
              <a:t> را برای توسعه انتخاب نخواهد کرد</a:t>
            </a:r>
          </a:p>
        </p:txBody>
      </p:sp>
      <p:sp>
        <p:nvSpPr>
          <p:cNvPr id="3" name="Slide Number Placeholder 2"/>
          <p:cNvSpPr>
            <a:spLocks noGrp="1"/>
          </p:cNvSpPr>
          <p:nvPr>
            <p:ph type="sldNum" sz="quarter" idx="12"/>
          </p:nvPr>
        </p:nvSpPr>
        <p:spPr/>
        <p:txBody>
          <a:bodyPr/>
          <a:lstStyle/>
          <a:p>
            <a:fld id="{46C42CB0-D3EE-410A-B21E-5092A3CB89D3}" type="slidenum">
              <a:rPr lang="en-US" smtClean="0"/>
              <a:t>44</a:t>
            </a:fld>
            <a:endParaRPr lang="en-US"/>
          </a:p>
        </p:txBody>
      </p:sp>
    </p:spTree>
    <p:extLst>
      <p:ext uri="{BB962C8B-B14F-4D97-AF65-F5344CB8AC3E}">
        <p14:creationId xmlns:p14="http://schemas.microsoft.com/office/powerpoint/2010/main" val="37848422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بهینگی الگوریتم </a:t>
            </a:r>
            <a:r>
              <a:rPr lang="en-US" dirty="0" smtClean="0"/>
              <a:t>A*</a:t>
            </a:r>
            <a:endParaRPr lang="en-US" dirty="0"/>
          </a:p>
        </p:txBody>
      </p:sp>
      <p:sp>
        <p:nvSpPr>
          <p:cNvPr id="4" name="Content Placeholder 3"/>
          <p:cNvSpPr>
            <a:spLocks noGrp="1"/>
          </p:cNvSpPr>
          <p:nvPr>
            <p:ph idx="1"/>
          </p:nvPr>
        </p:nvSpPr>
        <p:spPr>
          <a:xfrm>
            <a:off x="7254240" y="2133600"/>
            <a:ext cx="4250372" cy="3777622"/>
          </a:xfrm>
        </p:spPr>
        <p:txBody>
          <a:bodyPr>
            <a:normAutofit/>
          </a:bodyPr>
          <a:lstStyle/>
          <a:p>
            <a:pPr algn="r" rtl="1"/>
            <a:r>
              <a:rPr lang="en-US" sz="2400" dirty="0" smtClean="0"/>
              <a:t>A*</a:t>
            </a:r>
            <a:r>
              <a:rPr lang="fa-IR" sz="2400" dirty="0" smtClean="0"/>
              <a:t> گره ها را به ترتیب افزایش مقدار </a:t>
            </a:r>
            <a:r>
              <a:rPr lang="en-US" sz="2400" dirty="0" smtClean="0"/>
              <a:t>f</a:t>
            </a:r>
            <a:r>
              <a:rPr lang="fa-IR" sz="2400" dirty="0" smtClean="0"/>
              <a:t> توسعه می دهد.</a:t>
            </a:r>
          </a:p>
          <a:p>
            <a:pPr algn="r" rtl="1"/>
            <a:r>
              <a:rPr lang="fa-IR" sz="2400" dirty="0" smtClean="0"/>
              <a:t>به کانتور-</a:t>
            </a:r>
            <a:r>
              <a:rPr lang="en-US" sz="2400" dirty="0" smtClean="0"/>
              <a:t>f</a:t>
            </a:r>
            <a:r>
              <a:rPr lang="fa-IR" sz="2400" dirty="0" smtClean="0"/>
              <a:t> گره ها به تدریج افزوده می شود.</a:t>
            </a:r>
          </a:p>
          <a:p>
            <a:pPr algn="r" rtl="1"/>
            <a:r>
              <a:rPr lang="fa-IR" sz="2400" dirty="0" smtClean="0"/>
              <a:t>کانتور </a:t>
            </a:r>
            <a:r>
              <a:rPr lang="en-US" sz="2400" dirty="0" err="1" smtClean="0"/>
              <a:t>i</a:t>
            </a:r>
            <a:r>
              <a:rPr lang="fa-IR" sz="2400" dirty="0" smtClean="0"/>
              <a:t>ام شامل گره هایی با </a:t>
            </a:r>
            <a:r>
              <a:rPr lang="en-US" sz="2400" dirty="0" smtClean="0"/>
              <a:t>f=f</a:t>
            </a:r>
            <a:r>
              <a:rPr lang="en-US" sz="2400" baseline="-25000" dirty="0" smtClean="0"/>
              <a:t>i</a:t>
            </a:r>
            <a:r>
              <a:rPr lang="fa-IR" sz="2400" dirty="0" smtClean="0"/>
              <a:t> است که </a:t>
            </a:r>
            <a:r>
              <a:rPr lang="en-US" sz="2400" dirty="0" smtClean="0"/>
              <a:t>f</a:t>
            </a:r>
            <a:r>
              <a:rPr lang="en-US" sz="2400" baseline="-25000" dirty="0" smtClean="0"/>
              <a:t>i</a:t>
            </a:r>
            <a:r>
              <a:rPr lang="en-US" sz="2400" dirty="0" smtClean="0"/>
              <a:t>&lt;f</a:t>
            </a:r>
            <a:r>
              <a:rPr lang="en-US" sz="2400" baseline="-25000" dirty="0" smtClean="0"/>
              <a:t>i+1</a:t>
            </a:r>
            <a:endParaRPr lang="fa-IR" sz="2400" baseline="-25000" dirty="0" smtClean="0"/>
          </a:p>
        </p:txBody>
      </p:sp>
      <p:pic>
        <p:nvPicPr>
          <p:cNvPr id="3" name="Picture 2"/>
          <p:cNvPicPr>
            <a:picLocks noChangeAspect="1"/>
          </p:cNvPicPr>
          <p:nvPr/>
        </p:nvPicPr>
        <p:blipFill>
          <a:blip r:embed="rId3"/>
          <a:stretch>
            <a:fillRect/>
          </a:stretch>
        </p:blipFill>
        <p:spPr>
          <a:xfrm>
            <a:off x="1057543" y="1905000"/>
            <a:ext cx="6315573" cy="4006222"/>
          </a:xfrm>
          <a:prstGeom prst="rect">
            <a:avLst/>
          </a:prstGeom>
        </p:spPr>
      </p:pic>
      <p:sp>
        <p:nvSpPr>
          <p:cNvPr id="5" name="Slide Number Placeholder 4"/>
          <p:cNvSpPr>
            <a:spLocks noGrp="1"/>
          </p:cNvSpPr>
          <p:nvPr>
            <p:ph type="sldNum" sz="quarter" idx="12"/>
          </p:nvPr>
        </p:nvSpPr>
        <p:spPr/>
        <p:txBody>
          <a:bodyPr/>
          <a:lstStyle/>
          <a:p>
            <a:fld id="{46C42CB0-D3EE-410A-B21E-5092A3CB89D3}" type="slidenum">
              <a:rPr lang="en-US" smtClean="0"/>
              <a:t>45</a:t>
            </a:fld>
            <a:endParaRPr lang="en-US"/>
          </a:p>
        </p:txBody>
      </p:sp>
    </p:spTree>
    <p:extLst>
      <p:ext uri="{BB962C8B-B14F-4D97-AF65-F5344CB8AC3E}">
        <p14:creationId xmlns:p14="http://schemas.microsoft.com/office/powerpoint/2010/main" val="42808555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خواص الگوریتم </a:t>
            </a:r>
            <a:r>
              <a:rPr lang="en-US" dirty="0" smtClean="0"/>
              <a:t>A*</a:t>
            </a:r>
            <a:endParaRPr lang="en-US" dirty="0"/>
          </a:p>
        </p:txBody>
      </p:sp>
      <p:sp>
        <p:nvSpPr>
          <p:cNvPr id="4" name="Content Placeholder 3"/>
          <p:cNvSpPr>
            <a:spLocks noGrp="1"/>
          </p:cNvSpPr>
          <p:nvPr>
            <p:ph idx="1"/>
          </p:nvPr>
        </p:nvSpPr>
        <p:spPr/>
        <p:txBody>
          <a:bodyPr>
            <a:normAutofit/>
          </a:bodyPr>
          <a:lstStyle/>
          <a:p>
            <a:pPr algn="r" rtl="1"/>
            <a:r>
              <a:rPr lang="fa-IR" sz="2400" dirty="0" smtClean="0"/>
              <a:t>کامل است؟ بله (مگر اینکه تعداد گره هایی که مقدار </a:t>
            </a:r>
            <a:r>
              <a:rPr lang="en-US" sz="2400" dirty="0" smtClean="0"/>
              <a:t>f </a:t>
            </a:r>
            <a:r>
              <a:rPr lang="fa-IR" sz="2400" dirty="0" smtClean="0"/>
              <a:t> انها از </a:t>
            </a:r>
            <a:r>
              <a:rPr lang="en-US" sz="2400" dirty="0" smtClean="0"/>
              <a:t>f(G)</a:t>
            </a:r>
            <a:r>
              <a:rPr lang="fa-IR" sz="2400" dirty="0" smtClean="0"/>
              <a:t> کوچکتر است بینهایت زیاد باشد، </a:t>
            </a:r>
            <a:r>
              <a:rPr lang="en-US" sz="2400" dirty="0" smtClean="0"/>
              <a:t>b</a:t>
            </a:r>
            <a:r>
              <a:rPr lang="fa-IR" sz="2400" dirty="0" smtClean="0"/>
              <a:t> نامحدود باشد یا هزینه مراحل غیر مثبت باشد)</a:t>
            </a:r>
          </a:p>
          <a:p>
            <a:pPr algn="r" rtl="1"/>
            <a:r>
              <a:rPr lang="fa-IR" sz="2400" dirty="0" smtClean="0"/>
              <a:t>بهینه است؟ بله</a:t>
            </a:r>
          </a:p>
          <a:p>
            <a:pPr algn="r" rtl="1"/>
            <a:r>
              <a:rPr lang="fa-IR" sz="2400" dirty="0" smtClean="0"/>
              <a:t>پیچیدگی زمانی؟ نمایی</a:t>
            </a:r>
          </a:p>
          <a:p>
            <a:pPr algn="r" rtl="1"/>
            <a:r>
              <a:rPr lang="fa-IR" sz="2400" dirty="0" smtClean="0"/>
              <a:t>پیچیدگی فضایی؟ تمام گره ها در حافظه نگهداری می شود</a:t>
            </a:r>
          </a:p>
        </p:txBody>
      </p:sp>
      <p:sp>
        <p:nvSpPr>
          <p:cNvPr id="3" name="Slide Number Placeholder 2"/>
          <p:cNvSpPr>
            <a:spLocks noGrp="1"/>
          </p:cNvSpPr>
          <p:nvPr>
            <p:ph type="sldNum" sz="quarter" idx="12"/>
          </p:nvPr>
        </p:nvSpPr>
        <p:spPr/>
        <p:txBody>
          <a:bodyPr/>
          <a:lstStyle/>
          <a:p>
            <a:fld id="{46C42CB0-D3EE-410A-B21E-5092A3CB89D3}" type="slidenum">
              <a:rPr lang="en-US" smtClean="0"/>
              <a:t>46</a:t>
            </a:fld>
            <a:endParaRPr lang="en-US"/>
          </a:p>
        </p:txBody>
      </p:sp>
    </p:spTree>
    <p:extLst>
      <p:ext uri="{BB962C8B-B14F-4D97-AF65-F5344CB8AC3E}">
        <p14:creationId xmlns:p14="http://schemas.microsoft.com/office/powerpoint/2010/main" val="40682260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توابع اکتشاف سازگار</a:t>
            </a:r>
            <a:endParaRPr lang="en-US" dirty="0"/>
          </a:p>
        </p:txBody>
      </p:sp>
      <p:sp>
        <p:nvSpPr>
          <p:cNvPr id="4" name="Content Placeholder 3"/>
          <p:cNvSpPr>
            <a:spLocks noGrp="1"/>
          </p:cNvSpPr>
          <p:nvPr>
            <p:ph idx="1"/>
          </p:nvPr>
        </p:nvSpPr>
        <p:spPr/>
        <p:txBody>
          <a:bodyPr>
            <a:normAutofit/>
          </a:bodyPr>
          <a:lstStyle/>
          <a:p>
            <a:pPr algn="r" rtl="1"/>
            <a:r>
              <a:rPr lang="fa-IR" sz="2400" dirty="0" smtClean="0"/>
              <a:t>یک تابع اکتشاف سازگار یا یکنواخت است اگر برای هر گره </a:t>
            </a:r>
            <a:r>
              <a:rPr lang="en-US" sz="2400" dirty="0" smtClean="0"/>
              <a:t>n</a:t>
            </a:r>
            <a:r>
              <a:rPr lang="fa-IR" sz="2400" dirty="0" smtClean="0"/>
              <a:t>، هر گره بعدی </a:t>
            </a:r>
            <a:r>
              <a:rPr lang="en-US" sz="2400" dirty="0" smtClean="0"/>
              <a:t>n</a:t>
            </a:r>
            <a:r>
              <a:rPr lang="fa-IR" sz="2400" dirty="0" smtClean="0"/>
              <a:t> بنام </a:t>
            </a:r>
            <a:r>
              <a:rPr lang="en-US" sz="2400" dirty="0" smtClean="0"/>
              <a:t>n’</a:t>
            </a:r>
            <a:r>
              <a:rPr lang="fa-IR" sz="2400" dirty="0" smtClean="0"/>
              <a:t> که با هر عملی مانند </a:t>
            </a:r>
            <a:r>
              <a:rPr lang="en-US" sz="2400" dirty="0" smtClean="0"/>
              <a:t>a</a:t>
            </a:r>
            <a:r>
              <a:rPr lang="fa-IR" sz="2400" dirty="0" smtClean="0"/>
              <a:t> تولید شده است، داشته باشیم:</a:t>
            </a:r>
          </a:p>
          <a:p>
            <a:pPr lvl="1" algn="r" rtl="1"/>
            <a:r>
              <a:rPr lang="en-US" sz="2200" dirty="0" smtClean="0"/>
              <a:t>h(n)&lt;= c(n, a, n’) + h(n’)</a:t>
            </a:r>
          </a:p>
          <a:p>
            <a:pPr algn="r" rtl="1"/>
            <a:r>
              <a:rPr lang="en-US" sz="2400" dirty="0" smtClean="0"/>
              <a:t>f(n)</a:t>
            </a:r>
            <a:r>
              <a:rPr lang="fa-IR" sz="2400" dirty="0" smtClean="0"/>
              <a:t> بر روی هر مسیری غیرکاهشی است.</a:t>
            </a:r>
          </a:p>
          <a:p>
            <a:pPr algn="r" rtl="1"/>
            <a:r>
              <a:rPr lang="fa-IR" sz="2400" dirty="0" smtClean="0"/>
              <a:t>هر الگوریتم سازگار </a:t>
            </a:r>
            <a:r>
              <a:rPr lang="en-US" sz="2400" dirty="0" smtClean="0"/>
              <a:t>A*</a:t>
            </a:r>
            <a:r>
              <a:rPr lang="fa-IR" sz="2400" dirty="0" smtClean="0"/>
              <a:t> قابل قبول است.</a:t>
            </a:r>
          </a:p>
          <a:p>
            <a:pPr algn="r" rtl="1"/>
            <a:endParaRPr lang="fa-IR" sz="2400" dirty="0" smtClean="0"/>
          </a:p>
        </p:txBody>
      </p:sp>
      <p:pic>
        <p:nvPicPr>
          <p:cNvPr id="3" name="Picture 2"/>
          <p:cNvPicPr>
            <a:picLocks noChangeAspect="1"/>
          </p:cNvPicPr>
          <p:nvPr/>
        </p:nvPicPr>
        <p:blipFill>
          <a:blip r:embed="rId3"/>
          <a:stretch>
            <a:fillRect/>
          </a:stretch>
        </p:blipFill>
        <p:spPr>
          <a:xfrm>
            <a:off x="999648" y="2625097"/>
            <a:ext cx="3179128" cy="3286125"/>
          </a:xfrm>
          <a:prstGeom prst="rect">
            <a:avLst/>
          </a:prstGeom>
        </p:spPr>
      </p:pic>
      <p:sp>
        <p:nvSpPr>
          <p:cNvPr id="5" name="Slide Number Placeholder 4"/>
          <p:cNvSpPr>
            <a:spLocks noGrp="1"/>
          </p:cNvSpPr>
          <p:nvPr>
            <p:ph type="sldNum" sz="quarter" idx="12"/>
          </p:nvPr>
        </p:nvSpPr>
        <p:spPr/>
        <p:txBody>
          <a:bodyPr/>
          <a:lstStyle/>
          <a:p>
            <a:fld id="{46C42CB0-D3EE-410A-B21E-5092A3CB89D3}" type="slidenum">
              <a:rPr lang="en-US" smtClean="0"/>
              <a:t>47</a:t>
            </a:fld>
            <a:endParaRPr lang="en-US"/>
          </a:p>
        </p:txBody>
      </p:sp>
    </p:spTree>
    <p:extLst>
      <p:ext uri="{BB962C8B-B14F-4D97-AF65-F5344CB8AC3E}">
        <p14:creationId xmlns:p14="http://schemas.microsoft.com/office/powerpoint/2010/main" val="27773970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غلبه توابع اکتشاف</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pPr algn="r" rtl="1"/>
                <a:r>
                  <a:rPr lang="fa-IR" sz="2400" dirty="0" smtClean="0"/>
                  <a:t>اگر دو نسخه از الگوریتم </a:t>
                </a:r>
                <a:r>
                  <a:rPr lang="en-US" sz="2400" dirty="0" smtClean="0"/>
                  <a:t>A*</a:t>
                </a:r>
                <a:r>
                  <a:rPr lang="fa-IR" sz="2400" dirty="0" smtClean="0"/>
                  <a:t> به نامهای </a:t>
                </a:r>
                <a:r>
                  <a:rPr lang="en-US" sz="2400" dirty="0" smtClean="0"/>
                  <a:t>A*</a:t>
                </a:r>
                <a:r>
                  <a:rPr lang="en-US" sz="2400" baseline="-25000" dirty="0" smtClean="0"/>
                  <a:t>1</a:t>
                </a:r>
                <a:r>
                  <a:rPr lang="fa-IR" sz="2400" dirty="0" smtClean="0"/>
                  <a:t> و </a:t>
                </a:r>
                <a:r>
                  <a:rPr lang="en-US" sz="2400" dirty="0" smtClean="0"/>
                  <a:t>A*</a:t>
                </a:r>
                <a:r>
                  <a:rPr lang="en-US" sz="2400" baseline="-25000" dirty="0" smtClean="0"/>
                  <a:t>2</a:t>
                </a:r>
                <a:r>
                  <a:rPr lang="fa-IR" sz="2400" dirty="0" smtClean="0"/>
                  <a:t> برای حل یک مسئله داشته باشیم، بگونه ای که </a:t>
                </a:r>
                <a14:m>
                  <m:oMath xmlns:m="http://schemas.openxmlformats.org/officeDocument/2006/math">
                    <m:r>
                      <a:rPr lang="fa-IR"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h</m:t>
                        </m:r>
                      </m:e>
                      <m:sub>
                        <m:r>
                          <a:rPr lang="en-US" sz="2400" b="0" i="1" smtClean="0">
                            <a:latin typeface="Cambria Math" panose="02040503050406030204" pitchFamily="18" charset="0"/>
                            <a:ea typeface="Cambria Math" panose="02040503050406030204" pitchFamily="18" charset="0"/>
                          </a:rPr>
                          <m:t>1</m:t>
                        </m:r>
                      </m:sub>
                    </m:s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𝑛</m:t>
                    </m:r>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h</m:t>
                        </m:r>
                      </m:e>
                      <m:sub>
                        <m:r>
                          <a:rPr lang="en-US" sz="2400" b="0" i="1" smtClean="0">
                            <a:latin typeface="Cambria Math" panose="02040503050406030204" pitchFamily="18" charset="0"/>
                            <a:ea typeface="Cambria Math" panose="02040503050406030204" pitchFamily="18" charset="0"/>
                          </a:rPr>
                          <m:t>2</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𝑛</m:t>
                    </m:r>
                    <m:r>
                      <a:rPr lang="en-US" sz="2400" i="1">
                        <a:latin typeface="Cambria Math" panose="02040503050406030204" pitchFamily="18" charset="0"/>
                        <a:ea typeface="Cambria Math" panose="02040503050406030204" pitchFamily="18" charset="0"/>
                      </a:rPr>
                      <m:t>)</m:t>
                    </m:r>
                  </m:oMath>
                </a14:m>
                <a:r>
                  <a:rPr lang="fa-IR" sz="2400" dirty="0" smtClean="0"/>
                  <a:t> باشد انگاه </a:t>
                </a:r>
                <a:r>
                  <a:rPr lang="en-US" sz="2400" dirty="0" smtClean="0"/>
                  <a:t>A*</a:t>
                </a:r>
                <a:r>
                  <a:rPr lang="en-US" sz="2400" baseline="-25000" dirty="0" smtClean="0"/>
                  <a:t>2</a:t>
                </a:r>
                <a:r>
                  <a:rPr lang="fa-IR" sz="2400" baseline="-25000" dirty="0" smtClean="0"/>
                  <a:t> </a:t>
                </a:r>
                <a:r>
                  <a:rPr lang="fa-IR" sz="2400" dirty="0" smtClean="0"/>
                  <a:t>اگاه تر از </a:t>
                </a:r>
                <a:r>
                  <a:rPr lang="en-US" sz="2400" dirty="0" smtClean="0"/>
                  <a:t>A*</a:t>
                </a:r>
                <a:r>
                  <a:rPr lang="en-US" sz="2400" baseline="-25000" dirty="0" smtClean="0"/>
                  <a:t>1</a:t>
                </a:r>
                <a:r>
                  <a:rPr lang="fa-IR" sz="2400" baseline="-25000" dirty="0" smtClean="0"/>
                  <a:t> </a:t>
                </a:r>
                <a:r>
                  <a:rPr lang="fa-IR" sz="2400" dirty="0" smtClean="0"/>
                  <a:t> نامیده می شود.</a:t>
                </a:r>
              </a:p>
              <a:p>
                <a:pPr algn="r" rtl="1"/>
                <a:r>
                  <a:rPr lang="fa-IR" sz="2400" dirty="0" smtClean="0"/>
                  <a:t>اگر </a:t>
                </a:r>
                <a:r>
                  <a:rPr lang="en-US" sz="2400" dirty="0"/>
                  <a:t>A*</a:t>
                </a:r>
                <a:r>
                  <a:rPr lang="en-US" sz="2400" baseline="-25000" dirty="0"/>
                  <a:t>2</a:t>
                </a:r>
                <a:r>
                  <a:rPr lang="fa-IR" sz="2400" baseline="-25000" dirty="0"/>
                  <a:t> </a:t>
                </a:r>
                <a:r>
                  <a:rPr lang="fa-IR" sz="2400" dirty="0"/>
                  <a:t>اگاه تر از </a:t>
                </a:r>
                <a:r>
                  <a:rPr lang="en-US" sz="2400" dirty="0" smtClean="0"/>
                  <a:t>A*</a:t>
                </a:r>
                <a:r>
                  <a:rPr lang="en-US" sz="2400" baseline="-25000" dirty="0" smtClean="0"/>
                  <a:t>1</a:t>
                </a:r>
                <a:r>
                  <a:rPr lang="fa-IR" sz="2400" baseline="-25000" dirty="0" smtClean="0"/>
                  <a:t> </a:t>
                </a:r>
                <a:r>
                  <a:rPr lang="fa-IR" sz="2400" dirty="0" smtClean="0"/>
                  <a:t> باشد، در زمان اتمام این دو جستجو بر روی هرمثالی از مسئله هر گره ای که توسط </a:t>
                </a:r>
                <a:r>
                  <a:rPr lang="en-US" sz="2400" dirty="0"/>
                  <a:t>A*</a:t>
                </a:r>
                <a:r>
                  <a:rPr lang="en-US" sz="2400" baseline="-25000" dirty="0"/>
                  <a:t>2</a:t>
                </a:r>
                <a:r>
                  <a:rPr lang="fa-IR" sz="2400" dirty="0" smtClean="0"/>
                  <a:t> بسط داده شده توسط </a:t>
                </a:r>
                <a:r>
                  <a:rPr lang="en-US" sz="2400" dirty="0" smtClean="0"/>
                  <a:t> </a:t>
                </a:r>
                <a:r>
                  <a:rPr lang="en-US" sz="2400" dirty="0"/>
                  <a:t>A*</a:t>
                </a:r>
                <a:r>
                  <a:rPr lang="en-US" sz="2400" baseline="-25000" dirty="0"/>
                  <a:t>1</a:t>
                </a:r>
                <a:r>
                  <a:rPr lang="fa-IR" sz="2400" dirty="0" smtClean="0"/>
                  <a:t> نیز  بسط داده خواهد شد.</a:t>
                </a:r>
              </a:p>
              <a:p>
                <a:pPr algn="r" rtl="1"/>
                <a:r>
                  <a:rPr lang="fa-IR" sz="2400" dirty="0" smtClean="0"/>
                  <a:t>هرچقدر میزان </a:t>
                </a:r>
                <a:r>
                  <a:rPr lang="en-US" sz="2400" dirty="0" smtClean="0"/>
                  <a:t>h</a:t>
                </a:r>
                <a:r>
                  <a:rPr lang="fa-IR" sz="2400" dirty="0" smtClean="0"/>
                  <a:t> به </a:t>
                </a:r>
                <a:r>
                  <a:rPr lang="en-US" sz="2400" dirty="0" smtClean="0"/>
                  <a:t>h*</a:t>
                </a:r>
                <a:r>
                  <a:rPr lang="fa-IR" sz="2400" dirty="0" smtClean="0"/>
                  <a:t> نزدیک تر باشد میزان اگاهی افزایش می یابد البته این مقدار نباید از </a:t>
                </a:r>
                <a:r>
                  <a:rPr lang="en-US" sz="2400" dirty="0" smtClean="0"/>
                  <a:t>h*</a:t>
                </a:r>
                <a:r>
                  <a:rPr lang="fa-IR" sz="2400" dirty="0" smtClean="0"/>
                  <a:t> بیشتر باشد که در این صورت غیرقابل قبول خواهد بود.</a:t>
                </a:r>
              </a:p>
              <a:p>
                <a:pPr algn="r" rtl="1"/>
                <a:r>
                  <a:rPr lang="fa-IR" sz="2400" dirty="0" smtClean="0"/>
                  <a:t>اگاهی یعنی بسط گره های کمتر برای رسیدن به جواب</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0">
                <a:blip r:embed="rId3"/>
                <a:stretch>
                  <a:fillRect l="-274" t="-2097" r="-1026"/>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46C42CB0-D3EE-410A-B21E-5092A3CB89D3}" type="slidenum">
              <a:rPr lang="en-US" smtClean="0"/>
              <a:t>48</a:t>
            </a:fld>
            <a:endParaRPr lang="en-US"/>
          </a:p>
        </p:txBody>
      </p:sp>
    </p:spTree>
    <p:extLst>
      <p:ext uri="{BB962C8B-B14F-4D97-AF65-F5344CB8AC3E}">
        <p14:creationId xmlns:p14="http://schemas.microsoft.com/office/powerpoint/2010/main" val="15571388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جستجوی اکتشافی با حافظه محدود</a:t>
            </a:r>
            <a:endParaRPr lang="en-US" dirty="0"/>
          </a:p>
        </p:txBody>
      </p:sp>
      <p:sp>
        <p:nvSpPr>
          <p:cNvPr id="4" name="Content Placeholder 3"/>
          <p:cNvSpPr>
            <a:spLocks noGrp="1"/>
          </p:cNvSpPr>
          <p:nvPr>
            <p:ph idx="1"/>
          </p:nvPr>
        </p:nvSpPr>
        <p:spPr/>
        <p:txBody>
          <a:bodyPr>
            <a:normAutofit/>
          </a:bodyPr>
          <a:lstStyle/>
          <a:p>
            <a:pPr algn="r" rtl="1"/>
            <a:r>
              <a:rPr lang="en-US" sz="2400" dirty="0" smtClean="0"/>
              <a:t>IDA*</a:t>
            </a:r>
            <a:r>
              <a:rPr lang="fa-IR" sz="2400" dirty="0" smtClean="0"/>
              <a:t> (</a:t>
            </a:r>
            <a:r>
              <a:rPr lang="en-US" sz="2400" dirty="0" smtClean="0"/>
              <a:t>A*</a:t>
            </a:r>
            <a:r>
              <a:rPr lang="fa-IR" sz="2400" dirty="0" smtClean="0"/>
              <a:t> با تعمیق تکراری)</a:t>
            </a:r>
          </a:p>
          <a:p>
            <a:pPr algn="r" rtl="1"/>
            <a:r>
              <a:rPr lang="en-US" sz="2400" dirty="0" smtClean="0"/>
              <a:t>RBFS</a:t>
            </a:r>
            <a:r>
              <a:rPr lang="fa-IR" sz="2400" dirty="0" smtClean="0"/>
              <a:t> (جستجوی اول بهترین بازگشتی )</a:t>
            </a:r>
          </a:p>
          <a:p>
            <a:pPr algn="r" rtl="1"/>
            <a:r>
              <a:rPr lang="en-US" sz="2400" dirty="0" smtClean="0"/>
              <a:t>SMA*</a:t>
            </a:r>
            <a:r>
              <a:rPr lang="fa-IR" sz="2400" dirty="0" smtClean="0"/>
              <a:t> (</a:t>
            </a:r>
            <a:r>
              <a:rPr lang="en-US" sz="2400" dirty="0" smtClean="0"/>
              <a:t>A*</a:t>
            </a:r>
            <a:r>
              <a:rPr lang="fa-IR" sz="2400" dirty="0" smtClean="0"/>
              <a:t> با حافظه محدود ساده شده)</a:t>
            </a:r>
          </a:p>
        </p:txBody>
      </p:sp>
      <p:sp>
        <p:nvSpPr>
          <p:cNvPr id="3" name="Slide Number Placeholder 2"/>
          <p:cNvSpPr>
            <a:spLocks noGrp="1"/>
          </p:cNvSpPr>
          <p:nvPr>
            <p:ph type="sldNum" sz="quarter" idx="12"/>
          </p:nvPr>
        </p:nvSpPr>
        <p:spPr/>
        <p:txBody>
          <a:bodyPr/>
          <a:lstStyle/>
          <a:p>
            <a:fld id="{46C42CB0-D3EE-410A-B21E-5092A3CB89D3}" type="slidenum">
              <a:rPr lang="en-US" smtClean="0"/>
              <a:t>49</a:t>
            </a:fld>
            <a:endParaRPr lang="en-US"/>
          </a:p>
        </p:txBody>
      </p:sp>
    </p:spTree>
    <p:extLst>
      <p:ext uri="{BB962C8B-B14F-4D97-AF65-F5344CB8AC3E}">
        <p14:creationId xmlns:p14="http://schemas.microsoft.com/office/powerpoint/2010/main" val="442298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تاریخچه هوش مصنوعی</a:t>
            </a:r>
            <a:endParaRPr lang="en-US" dirty="0"/>
          </a:p>
        </p:txBody>
      </p:sp>
      <p:sp>
        <p:nvSpPr>
          <p:cNvPr id="3" name="Content Placeholder 2"/>
          <p:cNvSpPr>
            <a:spLocks noGrp="1"/>
          </p:cNvSpPr>
          <p:nvPr>
            <p:ph idx="1"/>
          </p:nvPr>
        </p:nvSpPr>
        <p:spPr/>
        <p:txBody>
          <a:bodyPr>
            <a:normAutofit lnSpcReduction="10000"/>
          </a:bodyPr>
          <a:lstStyle/>
          <a:p>
            <a:pPr algn="r" rtl="1"/>
            <a:r>
              <a:rPr lang="fa-IR" sz="2400" dirty="0" smtClean="0"/>
              <a:t>پیدایش در دهه 50 میلادی</a:t>
            </a:r>
          </a:p>
          <a:p>
            <a:pPr algn="r" rtl="1"/>
            <a:r>
              <a:rPr lang="fa-IR" sz="2400" dirty="0" smtClean="0"/>
              <a:t>ارزوهای بزرگ در دهه 60 میلادی</a:t>
            </a:r>
          </a:p>
          <a:p>
            <a:pPr algn="r" rtl="1"/>
            <a:r>
              <a:rPr lang="fa-IR" sz="2400" dirty="0" smtClean="0"/>
              <a:t>زمستان اولیه هوش مصنوعی</a:t>
            </a:r>
          </a:p>
          <a:p>
            <a:pPr algn="r" rtl="1"/>
            <a:r>
              <a:rPr lang="fa-IR" sz="2400" dirty="0" smtClean="0"/>
              <a:t>سیستم های خبره و تجاری شدن ان در دهه 70</a:t>
            </a:r>
          </a:p>
          <a:p>
            <a:pPr algn="r" rtl="1"/>
            <a:r>
              <a:rPr lang="fa-IR" sz="2400" dirty="0" smtClean="0"/>
              <a:t>هوش مصنوعی پیوند گرایانه در دهه80</a:t>
            </a:r>
          </a:p>
          <a:p>
            <a:pPr algn="r" rtl="1"/>
            <a:r>
              <a:rPr lang="fa-IR" sz="2400" dirty="0" smtClean="0"/>
              <a:t>زمستان دوم هوش مصنوعی</a:t>
            </a:r>
          </a:p>
          <a:p>
            <a:pPr algn="r" rtl="1"/>
            <a:r>
              <a:rPr lang="fa-IR" sz="2400" dirty="0" smtClean="0"/>
              <a:t>عامل های هوشمند در دهه 90</a:t>
            </a:r>
          </a:p>
          <a:p>
            <a:pPr algn="r" rtl="1"/>
            <a:r>
              <a:rPr lang="fa-IR" sz="2400" dirty="0" smtClean="0"/>
              <a:t>پیوند با وب در سالهای اخیر</a:t>
            </a:r>
            <a:endParaRPr lang="en-US" sz="2400" dirty="0"/>
          </a:p>
        </p:txBody>
      </p:sp>
      <p:sp>
        <p:nvSpPr>
          <p:cNvPr id="4" name="Slide Number Placeholder 3"/>
          <p:cNvSpPr>
            <a:spLocks noGrp="1"/>
          </p:cNvSpPr>
          <p:nvPr>
            <p:ph type="sldNum" sz="quarter" idx="12"/>
          </p:nvPr>
        </p:nvSpPr>
        <p:spPr/>
        <p:txBody>
          <a:bodyPr/>
          <a:lstStyle/>
          <a:p>
            <a:fld id="{46C42CB0-D3EE-410A-B21E-5092A3CB89D3}" type="slidenum">
              <a:rPr lang="en-US" smtClean="0"/>
              <a:t>5</a:t>
            </a:fld>
            <a:endParaRPr lang="en-US"/>
          </a:p>
        </p:txBody>
      </p:sp>
    </p:spTree>
    <p:extLst>
      <p:ext uri="{BB962C8B-B14F-4D97-AF65-F5344CB8AC3E}">
        <p14:creationId xmlns:p14="http://schemas.microsoft.com/office/powerpoint/2010/main" val="3632665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dirty="0"/>
              <a:t>IDA*</a:t>
            </a:r>
          </a:p>
        </p:txBody>
      </p:sp>
      <p:sp>
        <p:nvSpPr>
          <p:cNvPr id="4" name="Content Placeholder 3"/>
          <p:cNvSpPr>
            <a:spLocks noGrp="1"/>
          </p:cNvSpPr>
          <p:nvPr>
            <p:ph idx="1"/>
          </p:nvPr>
        </p:nvSpPr>
        <p:spPr/>
        <p:txBody>
          <a:bodyPr>
            <a:normAutofit/>
          </a:bodyPr>
          <a:lstStyle/>
          <a:p>
            <a:pPr algn="r" rtl="1"/>
            <a:r>
              <a:rPr lang="fa-IR" sz="2400" dirty="0" smtClean="0"/>
              <a:t>این روش تطبیق ایده تعمیق تکراری در روش </a:t>
            </a:r>
            <a:r>
              <a:rPr lang="en-US" sz="2400" dirty="0" smtClean="0"/>
              <a:t>A*</a:t>
            </a:r>
            <a:r>
              <a:rPr lang="fa-IR" sz="2400" dirty="0" smtClean="0"/>
              <a:t> است. مبنای هربار تکرار </a:t>
            </a:r>
            <a:r>
              <a:rPr lang="en-US" sz="2400" dirty="0" smtClean="0"/>
              <a:t>IDA*</a:t>
            </a:r>
            <a:r>
              <a:rPr lang="fa-IR" sz="2400" dirty="0" smtClean="0"/>
              <a:t> میزان </a:t>
            </a:r>
            <a:r>
              <a:rPr lang="en-US" sz="2400" dirty="0" smtClean="0"/>
              <a:t>f(n)</a:t>
            </a:r>
            <a:r>
              <a:rPr lang="fa-IR" sz="2400" dirty="0" smtClean="0"/>
              <a:t> است. یعنی از کوچکترین </a:t>
            </a:r>
            <a:r>
              <a:rPr lang="en-US" sz="2400" dirty="0" smtClean="0"/>
              <a:t>f(n)</a:t>
            </a:r>
            <a:r>
              <a:rPr lang="fa-IR" sz="2400" dirty="0" smtClean="0"/>
              <a:t> ها یه سمت بزرگترین تکرار صورت می پذیرد. </a:t>
            </a:r>
          </a:p>
          <a:p>
            <a:pPr algn="r" rtl="1"/>
            <a:r>
              <a:rPr lang="fa-IR" sz="2400" dirty="0" smtClean="0"/>
              <a:t>این روش کامل و بهینه است و فضای مصرفی ان یک پشته خواهد بود که حداکثر به </a:t>
            </a:r>
            <a:r>
              <a:rPr lang="en-US" sz="2400" dirty="0" smtClean="0"/>
              <a:t>O(</a:t>
            </a:r>
            <a:r>
              <a:rPr lang="en-US" sz="2400" dirty="0" err="1" smtClean="0"/>
              <a:t>bd</a:t>
            </a:r>
            <a:r>
              <a:rPr lang="en-US" sz="2400" dirty="0" smtClean="0"/>
              <a:t>)</a:t>
            </a:r>
            <a:r>
              <a:rPr lang="fa-IR" sz="2400" dirty="0" smtClean="0"/>
              <a:t> فضا نیاز داردو مشکل فضای مصرفی </a:t>
            </a:r>
            <a:r>
              <a:rPr lang="en-US" sz="2400" dirty="0" smtClean="0"/>
              <a:t>A*</a:t>
            </a:r>
            <a:r>
              <a:rPr lang="fa-IR" sz="2400" dirty="0" smtClean="0"/>
              <a:t> را حل می کند. </a:t>
            </a:r>
          </a:p>
          <a:p>
            <a:pPr algn="r" rtl="1"/>
            <a:r>
              <a:rPr lang="fa-IR" sz="2400" dirty="0" smtClean="0"/>
              <a:t>مشکل عمده این روش دوباره کاری است تا بتواند با تکرارهای مکرر مسئله را حل کند. هرگاه وزن لبه های گراف مسئله متنوع باشند میزان </a:t>
            </a:r>
            <a:r>
              <a:rPr lang="en-US" sz="2400" dirty="0" smtClean="0"/>
              <a:t>f</a:t>
            </a:r>
            <a:r>
              <a:rPr lang="fa-IR" sz="2400" dirty="0" smtClean="0"/>
              <a:t> ها کاملا متنوع خواهد شد و تعداد دفعات تکرار قابل تحمل نخواهد بود.</a:t>
            </a:r>
          </a:p>
        </p:txBody>
      </p:sp>
      <p:sp>
        <p:nvSpPr>
          <p:cNvPr id="3" name="Slide Number Placeholder 2"/>
          <p:cNvSpPr>
            <a:spLocks noGrp="1"/>
          </p:cNvSpPr>
          <p:nvPr>
            <p:ph type="sldNum" sz="quarter" idx="12"/>
          </p:nvPr>
        </p:nvSpPr>
        <p:spPr/>
        <p:txBody>
          <a:bodyPr/>
          <a:lstStyle/>
          <a:p>
            <a:fld id="{46C42CB0-D3EE-410A-B21E-5092A3CB89D3}" type="slidenum">
              <a:rPr lang="en-US" smtClean="0"/>
              <a:t>50</a:t>
            </a:fld>
            <a:endParaRPr lang="en-US"/>
          </a:p>
        </p:txBody>
      </p:sp>
    </p:spTree>
    <p:extLst>
      <p:ext uri="{BB962C8B-B14F-4D97-AF65-F5344CB8AC3E}">
        <p14:creationId xmlns:p14="http://schemas.microsoft.com/office/powerpoint/2010/main" val="7283341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dirty="0"/>
              <a:t>RBFS</a:t>
            </a:r>
          </a:p>
        </p:txBody>
      </p:sp>
      <p:sp>
        <p:nvSpPr>
          <p:cNvPr id="4" name="Content Placeholder 3"/>
          <p:cNvSpPr>
            <a:spLocks noGrp="1"/>
          </p:cNvSpPr>
          <p:nvPr>
            <p:ph idx="1"/>
          </p:nvPr>
        </p:nvSpPr>
        <p:spPr/>
        <p:txBody>
          <a:bodyPr>
            <a:normAutofit/>
          </a:bodyPr>
          <a:lstStyle/>
          <a:p>
            <a:pPr algn="r" rtl="1"/>
            <a:r>
              <a:rPr lang="fa-IR" sz="2400" dirty="0" smtClean="0"/>
              <a:t>این روش برپایه روش عمق اول عمل می کند اما به جای حرکت بی پایان در عمق، بهترین مقدار </a:t>
            </a:r>
            <a:r>
              <a:rPr lang="en-US" sz="2400" dirty="0" smtClean="0"/>
              <a:t>f</a:t>
            </a:r>
            <a:r>
              <a:rPr lang="fa-IR" sz="2400" dirty="0" smtClean="0"/>
              <a:t> که تا بحال کسب شده را به عنوان مسیر جایگزین نسبت به مسیر جاری ذخیره می کند. یعنی از بین فرزندان گره جاری ان را انتخاب می کند که کمترین </a:t>
            </a:r>
            <a:r>
              <a:rPr lang="en-US" sz="2400" dirty="0" smtClean="0"/>
              <a:t>f</a:t>
            </a:r>
            <a:r>
              <a:rPr lang="fa-IR" sz="2400" dirty="0" smtClean="0"/>
              <a:t> را دارد ولی اگر این مقدار از </a:t>
            </a:r>
            <a:r>
              <a:rPr lang="en-US" sz="2400" dirty="0" smtClean="0"/>
              <a:t>f</a:t>
            </a:r>
            <a:r>
              <a:rPr lang="fa-IR" sz="2400" dirty="0" smtClean="0"/>
              <a:t> جایگزین بزرگتر باشد مسیر جاری متوقف  شده و مسیر جایگزین فعال خواهد شد. </a:t>
            </a:r>
          </a:p>
          <a:p>
            <a:pPr algn="r" rtl="1"/>
            <a:r>
              <a:rPr lang="fa-IR" sz="2400" dirty="0" smtClean="0"/>
              <a:t>اگر تابع </a:t>
            </a:r>
            <a:r>
              <a:rPr lang="en-US" sz="2400" dirty="0" smtClean="0"/>
              <a:t>h</a:t>
            </a:r>
            <a:r>
              <a:rPr lang="fa-IR" sz="2400" dirty="0" smtClean="0"/>
              <a:t> امکان پذیر باشداین روش کامل و بهینه خواهد بود و فضای مصرفی ان نیز </a:t>
            </a:r>
            <a:r>
              <a:rPr lang="en-US" sz="2400" dirty="0" smtClean="0"/>
              <a:t>O(</a:t>
            </a:r>
            <a:r>
              <a:rPr lang="en-US" sz="2400" dirty="0" err="1" smtClean="0"/>
              <a:t>bd</a:t>
            </a:r>
            <a:r>
              <a:rPr lang="en-US" sz="2400" dirty="0" smtClean="0"/>
              <a:t>)</a:t>
            </a:r>
            <a:r>
              <a:rPr lang="fa-IR" sz="2400" dirty="0" smtClean="0"/>
              <a:t> است. مشکل این روش در احتمال تکرر در تغییر مسیر است یعنی ممکن است بارها مسیر اصلی و جایگزین عوض شوند و این می تواند تعداد گره های بررسی شده را به شدت افزایش دهد.</a:t>
            </a:r>
          </a:p>
        </p:txBody>
      </p:sp>
      <p:sp>
        <p:nvSpPr>
          <p:cNvPr id="3" name="Slide Number Placeholder 2"/>
          <p:cNvSpPr>
            <a:spLocks noGrp="1"/>
          </p:cNvSpPr>
          <p:nvPr>
            <p:ph type="sldNum" sz="quarter" idx="12"/>
          </p:nvPr>
        </p:nvSpPr>
        <p:spPr/>
        <p:txBody>
          <a:bodyPr/>
          <a:lstStyle/>
          <a:p>
            <a:fld id="{46C42CB0-D3EE-410A-B21E-5092A3CB89D3}" type="slidenum">
              <a:rPr lang="en-US" smtClean="0"/>
              <a:t>51</a:t>
            </a:fld>
            <a:endParaRPr lang="en-US"/>
          </a:p>
        </p:txBody>
      </p:sp>
    </p:spTree>
    <p:extLst>
      <p:ext uri="{BB962C8B-B14F-4D97-AF65-F5344CB8AC3E}">
        <p14:creationId xmlns:p14="http://schemas.microsoft.com/office/powerpoint/2010/main" val="28399414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dirty="0"/>
              <a:t>RBFS</a:t>
            </a:r>
          </a:p>
        </p:txBody>
      </p:sp>
      <p:pic>
        <p:nvPicPr>
          <p:cNvPr id="6" name="Picture 5"/>
          <p:cNvPicPr>
            <a:picLocks noChangeAspect="1"/>
          </p:cNvPicPr>
          <p:nvPr/>
        </p:nvPicPr>
        <p:blipFill>
          <a:blip r:embed="rId3"/>
          <a:stretch>
            <a:fillRect/>
          </a:stretch>
        </p:blipFill>
        <p:spPr>
          <a:xfrm>
            <a:off x="2214880" y="1264556"/>
            <a:ext cx="8910637" cy="5346382"/>
          </a:xfrm>
          <a:prstGeom prst="rect">
            <a:avLst/>
          </a:prstGeom>
        </p:spPr>
      </p:pic>
      <p:sp>
        <p:nvSpPr>
          <p:cNvPr id="3" name="Slide Number Placeholder 2"/>
          <p:cNvSpPr>
            <a:spLocks noGrp="1"/>
          </p:cNvSpPr>
          <p:nvPr>
            <p:ph type="sldNum" sz="quarter" idx="12"/>
          </p:nvPr>
        </p:nvSpPr>
        <p:spPr/>
        <p:txBody>
          <a:bodyPr/>
          <a:lstStyle/>
          <a:p>
            <a:fld id="{46C42CB0-D3EE-410A-B21E-5092A3CB89D3}" type="slidenum">
              <a:rPr lang="en-US" smtClean="0"/>
              <a:t>52</a:t>
            </a:fld>
            <a:endParaRPr lang="en-US"/>
          </a:p>
        </p:txBody>
      </p:sp>
    </p:spTree>
    <p:extLst>
      <p:ext uri="{BB962C8B-B14F-4D97-AF65-F5344CB8AC3E}">
        <p14:creationId xmlns:p14="http://schemas.microsoft.com/office/powerpoint/2010/main" val="5025725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مثال از </a:t>
            </a:r>
            <a:r>
              <a:rPr lang="en-US" dirty="0" smtClean="0"/>
              <a:t>RBFS</a:t>
            </a:r>
            <a:endParaRPr lang="en-US" dirty="0"/>
          </a:p>
        </p:txBody>
      </p:sp>
      <p:pic>
        <p:nvPicPr>
          <p:cNvPr id="3" name="Picture 2"/>
          <p:cNvPicPr>
            <a:picLocks noChangeAspect="1"/>
          </p:cNvPicPr>
          <p:nvPr/>
        </p:nvPicPr>
        <p:blipFill>
          <a:blip r:embed="rId3"/>
          <a:stretch>
            <a:fillRect/>
          </a:stretch>
        </p:blipFill>
        <p:spPr>
          <a:xfrm>
            <a:off x="2379661" y="1905000"/>
            <a:ext cx="9124950" cy="2714625"/>
          </a:xfrm>
          <a:prstGeom prst="rect">
            <a:avLst/>
          </a:prstGeom>
        </p:spPr>
      </p:pic>
      <p:sp>
        <p:nvSpPr>
          <p:cNvPr id="4" name="Slide Number Placeholder 3"/>
          <p:cNvSpPr>
            <a:spLocks noGrp="1"/>
          </p:cNvSpPr>
          <p:nvPr>
            <p:ph type="sldNum" sz="quarter" idx="12"/>
          </p:nvPr>
        </p:nvSpPr>
        <p:spPr/>
        <p:txBody>
          <a:bodyPr/>
          <a:lstStyle/>
          <a:p>
            <a:fld id="{46C42CB0-D3EE-410A-B21E-5092A3CB89D3}" type="slidenum">
              <a:rPr lang="en-US" smtClean="0"/>
              <a:t>53</a:t>
            </a:fld>
            <a:endParaRPr lang="en-US"/>
          </a:p>
        </p:txBody>
      </p:sp>
    </p:spTree>
    <p:extLst>
      <p:ext uri="{BB962C8B-B14F-4D97-AF65-F5344CB8AC3E}">
        <p14:creationId xmlns:p14="http://schemas.microsoft.com/office/powerpoint/2010/main" val="5575712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مثال از </a:t>
            </a:r>
            <a:r>
              <a:rPr lang="en-US" dirty="0" smtClean="0"/>
              <a:t>RBFS</a:t>
            </a:r>
            <a:endParaRPr lang="en-US" dirty="0"/>
          </a:p>
        </p:txBody>
      </p:sp>
      <p:pic>
        <p:nvPicPr>
          <p:cNvPr id="4" name="Picture 3"/>
          <p:cNvPicPr>
            <a:picLocks noChangeAspect="1"/>
          </p:cNvPicPr>
          <p:nvPr/>
        </p:nvPicPr>
        <p:blipFill>
          <a:blip r:embed="rId3"/>
          <a:stretch>
            <a:fillRect/>
          </a:stretch>
        </p:blipFill>
        <p:spPr>
          <a:xfrm>
            <a:off x="2370136" y="1905000"/>
            <a:ext cx="9134475" cy="2638425"/>
          </a:xfrm>
          <a:prstGeom prst="rect">
            <a:avLst/>
          </a:prstGeom>
        </p:spPr>
      </p:pic>
      <p:sp>
        <p:nvSpPr>
          <p:cNvPr id="3" name="Slide Number Placeholder 2"/>
          <p:cNvSpPr>
            <a:spLocks noGrp="1"/>
          </p:cNvSpPr>
          <p:nvPr>
            <p:ph type="sldNum" sz="quarter" idx="12"/>
          </p:nvPr>
        </p:nvSpPr>
        <p:spPr/>
        <p:txBody>
          <a:bodyPr/>
          <a:lstStyle/>
          <a:p>
            <a:fld id="{46C42CB0-D3EE-410A-B21E-5092A3CB89D3}" type="slidenum">
              <a:rPr lang="en-US" smtClean="0"/>
              <a:t>54</a:t>
            </a:fld>
            <a:endParaRPr lang="en-US"/>
          </a:p>
        </p:txBody>
      </p:sp>
    </p:spTree>
    <p:extLst>
      <p:ext uri="{BB962C8B-B14F-4D97-AF65-F5344CB8AC3E}">
        <p14:creationId xmlns:p14="http://schemas.microsoft.com/office/powerpoint/2010/main" val="29724417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مثال از </a:t>
            </a:r>
            <a:r>
              <a:rPr lang="en-US" dirty="0" smtClean="0"/>
              <a:t>RBFS</a:t>
            </a:r>
            <a:endParaRPr lang="en-US" dirty="0"/>
          </a:p>
        </p:txBody>
      </p:sp>
      <p:pic>
        <p:nvPicPr>
          <p:cNvPr id="3" name="Picture 2"/>
          <p:cNvPicPr>
            <a:picLocks noChangeAspect="1"/>
          </p:cNvPicPr>
          <p:nvPr/>
        </p:nvPicPr>
        <p:blipFill>
          <a:blip r:embed="rId3"/>
          <a:stretch>
            <a:fillRect/>
          </a:stretch>
        </p:blipFill>
        <p:spPr>
          <a:xfrm>
            <a:off x="2379661" y="1701800"/>
            <a:ext cx="9124950" cy="3352800"/>
          </a:xfrm>
          <a:prstGeom prst="rect">
            <a:avLst/>
          </a:prstGeom>
        </p:spPr>
      </p:pic>
      <p:sp>
        <p:nvSpPr>
          <p:cNvPr id="4" name="Slide Number Placeholder 3"/>
          <p:cNvSpPr>
            <a:spLocks noGrp="1"/>
          </p:cNvSpPr>
          <p:nvPr>
            <p:ph type="sldNum" sz="quarter" idx="12"/>
          </p:nvPr>
        </p:nvSpPr>
        <p:spPr/>
        <p:txBody>
          <a:bodyPr/>
          <a:lstStyle/>
          <a:p>
            <a:fld id="{46C42CB0-D3EE-410A-B21E-5092A3CB89D3}" type="slidenum">
              <a:rPr lang="en-US" smtClean="0"/>
              <a:t>55</a:t>
            </a:fld>
            <a:endParaRPr lang="en-US"/>
          </a:p>
        </p:txBody>
      </p:sp>
    </p:spTree>
    <p:extLst>
      <p:ext uri="{BB962C8B-B14F-4D97-AF65-F5344CB8AC3E}">
        <p14:creationId xmlns:p14="http://schemas.microsoft.com/office/powerpoint/2010/main" val="11291668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dirty="0"/>
              <a:t>SMA*</a:t>
            </a:r>
          </a:p>
        </p:txBody>
      </p:sp>
      <p:sp>
        <p:nvSpPr>
          <p:cNvPr id="3" name="Content Placeholder 2"/>
          <p:cNvSpPr>
            <a:spLocks noGrp="1"/>
          </p:cNvSpPr>
          <p:nvPr>
            <p:ph idx="1"/>
          </p:nvPr>
        </p:nvSpPr>
        <p:spPr/>
        <p:txBody>
          <a:bodyPr>
            <a:normAutofit/>
          </a:bodyPr>
          <a:lstStyle/>
          <a:p>
            <a:pPr algn="r" rtl="1"/>
            <a:r>
              <a:rPr lang="fa-IR" sz="2400" dirty="0" smtClean="0"/>
              <a:t>این روش در واقع همان روش </a:t>
            </a:r>
            <a:r>
              <a:rPr lang="en-US" sz="2400" dirty="0" smtClean="0"/>
              <a:t>A*</a:t>
            </a:r>
            <a:r>
              <a:rPr lang="fa-IR" sz="2400" dirty="0" smtClean="0"/>
              <a:t> است با این تفاوت که هرگاه صف اولویت پر شود </a:t>
            </a:r>
            <a:r>
              <a:rPr lang="en-US" sz="2400" dirty="0" smtClean="0"/>
              <a:t>SMA*</a:t>
            </a:r>
            <a:r>
              <a:rPr lang="fa-IR" sz="2400" dirty="0" smtClean="0"/>
              <a:t> گره ای با بیشترین مقدار </a:t>
            </a:r>
            <a:r>
              <a:rPr lang="en-US" sz="2400" dirty="0" smtClean="0"/>
              <a:t>f</a:t>
            </a:r>
            <a:r>
              <a:rPr lang="fa-IR" sz="2400" dirty="0" smtClean="0"/>
              <a:t> را از صف خارج می کند تا جا برای گره جدید باز شود. </a:t>
            </a:r>
          </a:p>
          <a:p>
            <a:pPr algn="r" rtl="1"/>
            <a:r>
              <a:rPr lang="fa-IR" sz="2400" dirty="0" smtClean="0"/>
              <a:t>نکته مهم در این روش این است که اثری از گره کنارگذاشته شده باقی نمی ماند که اگر مقدار </a:t>
            </a:r>
            <a:r>
              <a:rPr lang="en-US" sz="2400" dirty="0" smtClean="0"/>
              <a:t>f</a:t>
            </a:r>
            <a:r>
              <a:rPr lang="fa-IR" sz="2400" dirty="0" smtClean="0"/>
              <a:t> ان بعدا از دیگر مقادیر موجود در صف کوچکتر شود دوباره به صف باز گردد.</a:t>
            </a:r>
          </a:p>
          <a:p>
            <a:pPr algn="r" rtl="1"/>
            <a:r>
              <a:rPr lang="en-US" sz="2400" dirty="0" smtClean="0"/>
              <a:t>SMA*</a:t>
            </a:r>
            <a:r>
              <a:rPr lang="fa-IR" sz="2400" dirty="0" smtClean="0"/>
              <a:t> کامل و بهینه است اگر طول مسیر بهینه از طول صف اولویت کوچکتر یا مساوی باشد.</a:t>
            </a:r>
            <a:endParaRPr lang="en-US" sz="2400" dirty="0"/>
          </a:p>
        </p:txBody>
      </p:sp>
      <p:sp>
        <p:nvSpPr>
          <p:cNvPr id="4" name="Slide Number Placeholder 3"/>
          <p:cNvSpPr>
            <a:spLocks noGrp="1"/>
          </p:cNvSpPr>
          <p:nvPr>
            <p:ph type="sldNum" sz="quarter" idx="12"/>
          </p:nvPr>
        </p:nvSpPr>
        <p:spPr/>
        <p:txBody>
          <a:bodyPr/>
          <a:lstStyle/>
          <a:p>
            <a:fld id="{46C42CB0-D3EE-410A-B21E-5092A3CB89D3}" type="slidenum">
              <a:rPr lang="en-US" smtClean="0"/>
              <a:t>56</a:t>
            </a:fld>
            <a:endParaRPr lang="en-US"/>
          </a:p>
        </p:txBody>
      </p:sp>
    </p:spTree>
    <p:extLst>
      <p:ext uri="{BB962C8B-B14F-4D97-AF65-F5344CB8AC3E}">
        <p14:creationId xmlns:p14="http://schemas.microsoft.com/office/powerpoint/2010/main" val="26920409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مقایسه روشها از لحاظ مدیریت حافظه</a:t>
            </a:r>
            <a:endParaRPr lang="en-US" dirty="0"/>
          </a:p>
        </p:txBody>
      </p:sp>
      <p:sp>
        <p:nvSpPr>
          <p:cNvPr id="3" name="Content Placeholder 2"/>
          <p:cNvSpPr>
            <a:spLocks noGrp="1"/>
          </p:cNvSpPr>
          <p:nvPr>
            <p:ph idx="1"/>
          </p:nvPr>
        </p:nvSpPr>
        <p:spPr/>
        <p:txBody>
          <a:bodyPr>
            <a:normAutofit fontScale="92500"/>
          </a:bodyPr>
          <a:lstStyle/>
          <a:p>
            <a:pPr algn="r" rtl="1"/>
            <a:r>
              <a:rPr lang="fa-IR" sz="2400" dirty="0" smtClean="0"/>
              <a:t>روش سطح-اول چون غیراگاهانه است و از صف  استفاده می کند(یا جستجوی هزینه یکنواخت که از صف اولویت استفاده می کند) نیاز به فضای بسیار زیادی دارند و از همه روشها ضعیف ترند.</a:t>
            </a:r>
          </a:p>
          <a:p>
            <a:pPr algn="r" rtl="1"/>
            <a:r>
              <a:rPr lang="fa-IR" sz="2400" dirty="0" smtClean="0"/>
              <a:t>روش </a:t>
            </a:r>
            <a:r>
              <a:rPr lang="en-US" sz="2400" dirty="0" smtClean="0"/>
              <a:t>A*</a:t>
            </a:r>
            <a:r>
              <a:rPr lang="fa-IR" sz="2400" dirty="0" smtClean="0"/>
              <a:t> چون اگاهانه است نیاز به حافظه کمتری نسبت به سطح-اول دارد.</a:t>
            </a:r>
          </a:p>
          <a:p>
            <a:pPr algn="r" rtl="1"/>
            <a:r>
              <a:rPr lang="fa-IR" sz="2400" dirty="0" smtClean="0"/>
              <a:t>روش </a:t>
            </a:r>
            <a:r>
              <a:rPr lang="en-US" sz="2400" dirty="0" smtClean="0"/>
              <a:t>IDA*</a:t>
            </a:r>
            <a:r>
              <a:rPr lang="fa-IR" sz="2400" dirty="0" smtClean="0"/>
              <a:t> از پشته استفاده می کند و مصرف نمایی حافظه را به خطی تقلیل می دهد ولی چون در هربار تکرار فقط یک مقدار </a:t>
            </a:r>
            <a:r>
              <a:rPr lang="en-US" sz="2400" dirty="0" smtClean="0"/>
              <a:t>f</a:t>
            </a:r>
            <a:r>
              <a:rPr lang="fa-IR" sz="2400" dirty="0" smtClean="0"/>
              <a:t> را ملاک قرار می دهد ضعیف است</a:t>
            </a:r>
          </a:p>
          <a:p>
            <a:pPr algn="r" rtl="1"/>
            <a:r>
              <a:rPr lang="fa-IR" sz="2400" dirty="0" smtClean="0"/>
              <a:t> </a:t>
            </a:r>
            <a:r>
              <a:rPr lang="en-US" sz="2400" dirty="0" smtClean="0"/>
              <a:t>RBFS</a:t>
            </a:r>
            <a:r>
              <a:rPr lang="fa-IR" sz="2400" dirty="0" smtClean="0"/>
              <a:t> از </a:t>
            </a:r>
            <a:r>
              <a:rPr lang="en-US" sz="2400" dirty="0" smtClean="0"/>
              <a:t>O(</a:t>
            </a:r>
            <a:r>
              <a:rPr lang="en-US" sz="2400" dirty="0" err="1" smtClean="0"/>
              <a:t>bd</a:t>
            </a:r>
            <a:r>
              <a:rPr lang="en-US" sz="2400" dirty="0" smtClean="0"/>
              <a:t>) </a:t>
            </a:r>
            <a:r>
              <a:rPr lang="fa-IR" sz="2400" dirty="0" smtClean="0"/>
              <a:t> خانه حافظه استفاده میکند بنابراین از </a:t>
            </a:r>
            <a:r>
              <a:rPr lang="en-US" sz="2400" dirty="0" smtClean="0"/>
              <a:t>IDA*</a:t>
            </a:r>
            <a:r>
              <a:rPr lang="fa-IR" sz="2400" dirty="0" smtClean="0"/>
              <a:t> بهتر است اما نمی تواند از حافظه بیشتری استفاده کند</a:t>
            </a:r>
          </a:p>
          <a:p>
            <a:pPr algn="r" rtl="1"/>
            <a:r>
              <a:rPr lang="fa-IR" sz="2400" dirty="0" smtClean="0"/>
              <a:t>نهایتا بهترین روش </a:t>
            </a:r>
            <a:r>
              <a:rPr lang="en-US" sz="2400" dirty="0" smtClean="0"/>
              <a:t>SMA*</a:t>
            </a:r>
            <a:r>
              <a:rPr lang="fa-IR" sz="2400" dirty="0" smtClean="0"/>
              <a:t> است که می تواند صف اولویت را تا اندازه ممکن گسترش دهد و فقط در صورت پر شدن حافظه فرایند حذف عنصر با </a:t>
            </a:r>
            <a:r>
              <a:rPr lang="en-US" sz="2400" dirty="0" smtClean="0"/>
              <a:t>f</a:t>
            </a:r>
            <a:r>
              <a:rPr lang="fa-IR" sz="2400" dirty="0" smtClean="0"/>
              <a:t> بزرگ فعال خواهد شد.</a:t>
            </a:r>
            <a:endParaRPr lang="en-US" sz="2400" dirty="0"/>
          </a:p>
        </p:txBody>
      </p:sp>
      <p:sp>
        <p:nvSpPr>
          <p:cNvPr id="4" name="Slide Number Placeholder 3"/>
          <p:cNvSpPr>
            <a:spLocks noGrp="1"/>
          </p:cNvSpPr>
          <p:nvPr>
            <p:ph type="sldNum" sz="quarter" idx="12"/>
          </p:nvPr>
        </p:nvSpPr>
        <p:spPr/>
        <p:txBody>
          <a:bodyPr/>
          <a:lstStyle/>
          <a:p>
            <a:fld id="{46C42CB0-D3EE-410A-B21E-5092A3CB89D3}" type="slidenum">
              <a:rPr lang="en-US" smtClean="0"/>
              <a:t>57</a:t>
            </a:fld>
            <a:endParaRPr lang="en-US"/>
          </a:p>
        </p:txBody>
      </p:sp>
    </p:spTree>
    <p:extLst>
      <p:ext uri="{BB962C8B-B14F-4D97-AF65-F5344CB8AC3E}">
        <p14:creationId xmlns:p14="http://schemas.microsoft.com/office/powerpoint/2010/main" val="5604255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rtl="1"/>
            <a:r>
              <a:rPr lang="fa-IR" dirty="0" smtClean="0"/>
              <a:t>فصل چهارم</a:t>
            </a:r>
            <a:r>
              <a:rPr lang="fa-IR" smtClean="0"/>
              <a:t>: فرای جستجوی کلاسیک</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58</a:t>
            </a:fld>
            <a:endParaRPr lang="en-US"/>
          </a:p>
        </p:txBody>
      </p:sp>
    </p:spTree>
    <p:extLst>
      <p:ext uri="{BB962C8B-B14F-4D97-AF65-F5344CB8AC3E}">
        <p14:creationId xmlns:p14="http://schemas.microsoft.com/office/powerpoint/2010/main" val="10171713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الگوریتم های جستحوی محلی </a:t>
            </a:r>
            <a:endParaRPr lang="en-US" dirty="0"/>
          </a:p>
        </p:txBody>
      </p:sp>
      <p:sp>
        <p:nvSpPr>
          <p:cNvPr id="3" name="Content Placeholder 2"/>
          <p:cNvSpPr>
            <a:spLocks noGrp="1"/>
          </p:cNvSpPr>
          <p:nvPr>
            <p:ph idx="1"/>
          </p:nvPr>
        </p:nvSpPr>
        <p:spPr/>
        <p:txBody>
          <a:bodyPr>
            <a:normAutofit fontScale="92500"/>
          </a:bodyPr>
          <a:lstStyle/>
          <a:p>
            <a:pPr algn="r" rtl="1"/>
            <a:r>
              <a:rPr lang="fa-IR" sz="2400" dirty="0" smtClean="0"/>
              <a:t>مسائل بهینه سازی </a:t>
            </a:r>
          </a:p>
          <a:p>
            <a:pPr lvl="1" algn="r" rtl="1"/>
            <a:r>
              <a:rPr lang="fa-IR" sz="2200" dirty="0" smtClean="0"/>
              <a:t>تابع هدف </a:t>
            </a:r>
          </a:p>
          <a:p>
            <a:pPr lvl="1" algn="r" rtl="1"/>
            <a:r>
              <a:rPr lang="fa-IR" sz="2200" dirty="0" smtClean="0"/>
              <a:t>کامل بودن و بهینگی</a:t>
            </a:r>
          </a:p>
          <a:p>
            <a:pPr lvl="1" algn="r" rtl="1"/>
            <a:r>
              <a:rPr lang="fa-IR" sz="2200" dirty="0" smtClean="0"/>
              <a:t>بی اهمیت بودن مسیر در بیشتر این مسائل</a:t>
            </a:r>
          </a:p>
          <a:p>
            <a:pPr lvl="1" algn="r" rtl="1"/>
            <a:r>
              <a:rPr lang="fa-IR" sz="2200" dirty="0" smtClean="0"/>
              <a:t>فضای حالت = یک مجموعه پیکربندی های کامل مثلا در مسئله 8 وزیر</a:t>
            </a:r>
          </a:p>
          <a:p>
            <a:pPr lvl="1" algn="r" rtl="1"/>
            <a:r>
              <a:rPr lang="fa-IR" sz="2200" dirty="0" smtClean="0"/>
              <a:t>هدف یافتن پیکربندی ای است که محدودیت های مسئله را براورده سازد</a:t>
            </a:r>
          </a:p>
          <a:p>
            <a:pPr algn="r" rtl="1"/>
            <a:r>
              <a:rPr lang="fa-IR" sz="2400" dirty="0" smtClean="0"/>
              <a:t>برای حل این مسائل از الگوریتم های جستجوی محلی استفاده می شود</a:t>
            </a:r>
          </a:p>
          <a:p>
            <a:pPr algn="r" rtl="1"/>
            <a:r>
              <a:rPr lang="fa-IR" sz="2400" dirty="0" smtClean="0"/>
              <a:t>این الگوریتم ها تلاش می کنند که یک حالت را نگه داشته و سعی می کنند که ان را بهبود دهند.</a:t>
            </a:r>
          </a:p>
          <a:p>
            <a:pPr lvl="1" algn="r" rtl="1"/>
            <a:endParaRPr lang="en-US" sz="2200" dirty="0"/>
          </a:p>
        </p:txBody>
      </p:sp>
      <p:sp>
        <p:nvSpPr>
          <p:cNvPr id="4" name="Slide Number Placeholder 3"/>
          <p:cNvSpPr>
            <a:spLocks noGrp="1"/>
          </p:cNvSpPr>
          <p:nvPr>
            <p:ph type="sldNum" sz="quarter" idx="12"/>
          </p:nvPr>
        </p:nvSpPr>
        <p:spPr/>
        <p:txBody>
          <a:bodyPr/>
          <a:lstStyle/>
          <a:p>
            <a:fld id="{46C42CB0-D3EE-410A-B21E-5092A3CB89D3}" type="slidenum">
              <a:rPr lang="en-US" smtClean="0"/>
              <a:t>59</a:t>
            </a:fld>
            <a:endParaRPr lang="en-US"/>
          </a:p>
        </p:txBody>
      </p:sp>
    </p:spTree>
    <p:extLst>
      <p:ext uri="{BB962C8B-B14F-4D97-AF65-F5344CB8AC3E}">
        <p14:creationId xmlns:p14="http://schemas.microsoft.com/office/powerpoint/2010/main" val="2848769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rtl="1"/>
            <a:r>
              <a:rPr lang="fa-IR" dirty="0" smtClean="0"/>
              <a:t>فصل سوم: روشهای جستجو</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6</a:t>
            </a:fld>
            <a:endParaRPr lang="en-US"/>
          </a:p>
        </p:txBody>
      </p:sp>
    </p:spTree>
    <p:extLst>
      <p:ext uri="{BB962C8B-B14F-4D97-AF65-F5344CB8AC3E}">
        <p14:creationId xmlns:p14="http://schemas.microsoft.com/office/powerpoint/2010/main" val="40368230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منظره فضای حالت</a:t>
            </a:r>
            <a:endParaRPr lang="en-US" dirty="0"/>
          </a:p>
        </p:txBody>
      </p:sp>
      <p:pic>
        <p:nvPicPr>
          <p:cNvPr id="5" name="Picture 4"/>
          <p:cNvPicPr>
            <a:picLocks noChangeAspect="1"/>
          </p:cNvPicPr>
          <p:nvPr/>
        </p:nvPicPr>
        <p:blipFill>
          <a:blip r:embed="rId3"/>
          <a:stretch>
            <a:fillRect/>
          </a:stretch>
        </p:blipFill>
        <p:spPr>
          <a:xfrm>
            <a:off x="2967486" y="1540887"/>
            <a:ext cx="8537125" cy="5078718"/>
          </a:xfrm>
          <a:prstGeom prst="rect">
            <a:avLst/>
          </a:prstGeom>
        </p:spPr>
      </p:pic>
      <p:sp>
        <p:nvSpPr>
          <p:cNvPr id="6" name="Slide Number Placeholder 5"/>
          <p:cNvSpPr>
            <a:spLocks noGrp="1"/>
          </p:cNvSpPr>
          <p:nvPr>
            <p:ph type="sldNum" sz="quarter" idx="12"/>
          </p:nvPr>
        </p:nvSpPr>
        <p:spPr/>
        <p:txBody>
          <a:bodyPr/>
          <a:lstStyle/>
          <a:p>
            <a:fld id="{46C42CB0-D3EE-410A-B21E-5092A3CB89D3}" type="slidenum">
              <a:rPr lang="en-US" smtClean="0"/>
              <a:t>60</a:t>
            </a:fld>
            <a:endParaRPr lang="en-US"/>
          </a:p>
        </p:txBody>
      </p:sp>
    </p:spTree>
    <p:extLst>
      <p:ext uri="{BB962C8B-B14F-4D97-AF65-F5344CB8AC3E}">
        <p14:creationId xmlns:p14="http://schemas.microsoft.com/office/powerpoint/2010/main" val="27834523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جستجوی تپه نوردی</a:t>
            </a:r>
            <a:endParaRPr lang="en-US" dirty="0"/>
          </a:p>
        </p:txBody>
      </p:sp>
      <p:pic>
        <p:nvPicPr>
          <p:cNvPr id="3" name="Picture 2"/>
          <p:cNvPicPr>
            <a:picLocks noChangeAspect="1"/>
          </p:cNvPicPr>
          <p:nvPr/>
        </p:nvPicPr>
        <p:blipFill>
          <a:blip r:embed="rId3"/>
          <a:stretch>
            <a:fillRect/>
          </a:stretch>
        </p:blipFill>
        <p:spPr>
          <a:xfrm>
            <a:off x="2009416" y="1593640"/>
            <a:ext cx="9277350" cy="3705225"/>
          </a:xfrm>
          <a:prstGeom prst="rect">
            <a:avLst/>
          </a:prstGeom>
        </p:spPr>
      </p:pic>
      <p:sp>
        <p:nvSpPr>
          <p:cNvPr id="4" name="Slide Number Placeholder 3"/>
          <p:cNvSpPr>
            <a:spLocks noGrp="1"/>
          </p:cNvSpPr>
          <p:nvPr>
            <p:ph type="sldNum" sz="quarter" idx="12"/>
          </p:nvPr>
        </p:nvSpPr>
        <p:spPr/>
        <p:txBody>
          <a:bodyPr/>
          <a:lstStyle/>
          <a:p>
            <a:fld id="{46C42CB0-D3EE-410A-B21E-5092A3CB89D3}" type="slidenum">
              <a:rPr lang="en-US" smtClean="0"/>
              <a:t>61</a:t>
            </a:fld>
            <a:endParaRPr lang="en-US"/>
          </a:p>
        </p:txBody>
      </p:sp>
    </p:spTree>
    <p:extLst>
      <p:ext uri="{BB962C8B-B14F-4D97-AF65-F5344CB8AC3E}">
        <p14:creationId xmlns:p14="http://schemas.microsoft.com/office/powerpoint/2010/main" val="30966247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مسئله 8 وزیر با تپه نوردی</a:t>
            </a:r>
            <a:endParaRPr lang="en-US" dirty="0"/>
          </a:p>
        </p:txBody>
      </p:sp>
      <p:pic>
        <p:nvPicPr>
          <p:cNvPr id="4" name="Picture 3"/>
          <p:cNvPicPr>
            <a:picLocks noChangeAspect="1"/>
          </p:cNvPicPr>
          <p:nvPr/>
        </p:nvPicPr>
        <p:blipFill>
          <a:blip r:embed="rId3"/>
          <a:stretch>
            <a:fillRect/>
          </a:stretch>
        </p:blipFill>
        <p:spPr>
          <a:xfrm>
            <a:off x="2592925" y="1385360"/>
            <a:ext cx="7545148" cy="5130052"/>
          </a:xfrm>
          <a:prstGeom prst="rect">
            <a:avLst/>
          </a:prstGeom>
        </p:spPr>
      </p:pic>
      <p:sp>
        <p:nvSpPr>
          <p:cNvPr id="5" name="Slide Number Placeholder 4"/>
          <p:cNvSpPr>
            <a:spLocks noGrp="1"/>
          </p:cNvSpPr>
          <p:nvPr>
            <p:ph type="sldNum" sz="quarter" idx="12"/>
          </p:nvPr>
        </p:nvSpPr>
        <p:spPr/>
        <p:txBody>
          <a:bodyPr/>
          <a:lstStyle/>
          <a:p>
            <a:fld id="{46C42CB0-D3EE-410A-B21E-5092A3CB89D3}" type="slidenum">
              <a:rPr lang="en-US" smtClean="0"/>
              <a:t>62</a:t>
            </a:fld>
            <a:endParaRPr lang="en-US"/>
          </a:p>
        </p:txBody>
      </p:sp>
    </p:spTree>
    <p:extLst>
      <p:ext uri="{BB962C8B-B14F-4D97-AF65-F5344CB8AC3E}">
        <p14:creationId xmlns:p14="http://schemas.microsoft.com/office/powerpoint/2010/main" val="19004856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سه مشکل اساسی تپه نوردی</a:t>
            </a:r>
            <a:endParaRPr lang="en-US" dirty="0"/>
          </a:p>
        </p:txBody>
      </p:sp>
      <p:sp>
        <p:nvSpPr>
          <p:cNvPr id="5" name="Content Placeholder 4"/>
          <p:cNvSpPr>
            <a:spLocks noGrp="1"/>
          </p:cNvSpPr>
          <p:nvPr>
            <p:ph idx="1"/>
          </p:nvPr>
        </p:nvSpPr>
        <p:spPr/>
        <p:txBody>
          <a:bodyPr>
            <a:normAutofit/>
          </a:bodyPr>
          <a:lstStyle/>
          <a:p>
            <a:pPr algn="r" rtl="1"/>
            <a:r>
              <a:rPr lang="fa-IR" sz="2400" dirty="0" smtClean="0"/>
              <a:t>بهینه محلی</a:t>
            </a:r>
          </a:p>
          <a:p>
            <a:pPr algn="r" rtl="1"/>
            <a:r>
              <a:rPr lang="fa-IR" sz="2400" dirty="0" smtClean="0"/>
              <a:t>سطوح تیغه</a:t>
            </a:r>
          </a:p>
          <a:p>
            <a:pPr algn="r" rtl="1"/>
            <a:r>
              <a:rPr lang="fa-IR" sz="2400" dirty="0" smtClean="0"/>
              <a:t>فلات</a:t>
            </a:r>
          </a:p>
          <a:p>
            <a:pPr algn="r" rtl="1"/>
            <a:endParaRPr lang="en-US" sz="2400" dirty="0"/>
          </a:p>
        </p:txBody>
      </p:sp>
      <p:pic>
        <p:nvPicPr>
          <p:cNvPr id="3" name="Picture 2"/>
          <p:cNvPicPr>
            <a:picLocks noChangeAspect="1"/>
          </p:cNvPicPr>
          <p:nvPr/>
        </p:nvPicPr>
        <p:blipFill>
          <a:blip r:embed="rId3"/>
          <a:stretch>
            <a:fillRect/>
          </a:stretch>
        </p:blipFill>
        <p:spPr>
          <a:xfrm>
            <a:off x="1543589" y="1452294"/>
            <a:ext cx="7448550" cy="4781550"/>
          </a:xfrm>
          <a:prstGeom prst="rect">
            <a:avLst/>
          </a:prstGeom>
        </p:spPr>
      </p:pic>
      <p:sp>
        <p:nvSpPr>
          <p:cNvPr id="6" name="Slide Number Placeholder 5"/>
          <p:cNvSpPr>
            <a:spLocks noGrp="1"/>
          </p:cNvSpPr>
          <p:nvPr>
            <p:ph type="sldNum" sz="quarter" idx="12"/>
          </p:nvPr>
        </p:nvSpPr>
        <p:spPr/>
        <p:txBody>
          <a:bodyPr/>
          <a:lstStyle/>
          <a:p>
            <a:fld id="{46C42CB0-D3EE-410A-B21E-5092A3CB89D3}" type="slidenum">
              <a:rPr lang="en-US" smtClean="0"/>
              <a:t>63</a:t>
            </a:fld>
            <a:endParaRPr lang="en-US"/>
          </a:p>
        </p:txBody>
      </p:sp>
    </p:spTree>
    <p:extLst>
      <p:ext uri="{BB962C8B-B14F-4D97-AF65-F5344CB8AC3E}">
        <p14:creationId xmlns:p14="http://schemas.microsoft.com/office/powerpoint/2010/main" val="7552464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جستجوی شبیه سازی تبرید</a:t>
            </a:r>
            <a:endParaRPr lang="en-US" dirty="0"/>
          </a:p>
        </p:txBody>
      </p:sp>
      <p:sp>
        <p:nvSpPr>
          <p:cNvPr id="5" name="Content Placeholder 4"/>
          <p:cNvSpPr>
            <a:spLocks noGrp="1"/>
          </p:cNvSpPr>
          <p:nvPr>
            <p:ph idx="1"/>
          </p:nvPr>
        </p:nvSpPr>
        <p:spPr/>
        <p:txBody>
          <a:bodyPr>
            <a:normAutofit/>
          </a:bodyPr>
          <a:lstStyle/>
          <a:p>
            <a:pPr algn="r" rtl="1"/>
            <a:r>
              <a:rPr lang="fa-IR" sz="2400" dirty="0" smtClean="0"/>
              <a:t>ایده اصلی این روش فرار از بهینه محلی با اجازه دان به برخی از حرکات بد است اما با کاهش تدریجی فراوانی انها</a:t>
            </a:r>
          </a:p>
          <a:p>
            <a:pPr algn="r" rtl="1"/>
            <a:r>
              <a:rPr lang="fa-IR" sz="2400" dirty="0" smtClean="0"/>
              <a:t>می توان ثابت کرد که اگر </a:t>
            </a:r>
            <a:r>
              <a:rPr lang="en-US" sz="2400" dirty="0" smtClean="0"/>
              <a:t>T</a:t>
            </a:r>
            <a:r>
              <a:rPr lang="fa-IR" sz="2400" dirty="0" smtClean="0"/>
              <a:t> به اندازه کافی به تدریج کاهش یابد جستجوی شبیه سازی تبرید بصورت احتمالی جواب بهینه کلی را خواهد یافت </a:t>
            </a:r>
          </a:p>
          <a:p>
            <a:pPr algn="r" rtl="1"/>
            <a:r>
              <a:rPr lang="fa-IR" sz="2400" dirty="0" smtClean="0"/>
              <a:t>در طراحی </a:t>
            </a:r>
            <a:r>
              <a:rPr lang="en-US" sz="2400" dirty="0" smtClean="0"/>
              <a:t>VLSI</a:t>
            </a:r>
            <a:r>
              <a:rPr lang="fa-IR" sz="2400" dirty="0" smtClean="0"/>
              <a:t>، زمان بندی خطوط هوایی و ... بسیار کاربرد دارد</a:t>
            </a:r>
            <a:endParaRPr lang="en-US" sz="2400" dirty="0"/>
          </a:p>
        </p:txBody>
      </p:sp>
      <p:sp>
        <p:nvSpPr>
          <p:cNvPr id="4" name="Slide Number Placeholder 3"/>
          <p:cNvSpPr>
            <a:spLocks noGrp="1"/>
          </p:cNvSpPr>
          <p:nvPr>
            <p:ph type="sldNum" sz="quarter" idx="12"/>
          </p:nvPr>
        </p:nvSpPr>
        <p:spPr/>
        <p:txBody>
          <a:bodyPr/>
          <a:lstStyle/>
          <a:p>
            <a:fld id="{46C42CB0-D3EE-410A-B21E-5092A3CB89D3}" type="slidenum">
              <a:rPr lang="en-US" smtClean="0"/>
              <a:t>64</a:t>
            </a:fld>
            <a:endParaRPr lang="en-US"/>
          </a:p>
        </p:txBody>
      </p:sp>
    </p:spTree>
    <p:extLst>
      <p:ext uri="{BB962C8B-B14F-4D97-AF65-F5344CB8AC3E}">
        <p14:creationId xmlns:p14="http://schemas.microsoft.com/office/powerpoint/2010/main" val="290091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الگوریتم شبیه سازی تبرید</a:t>
            </a:r>
            <a:endParaRPr lang="en-US" dirty="0"/>
          </a:p>
        </p:txBody>
      </p:sp>
      <p:pic>
        <p:nvPicPr>
          <p:cNvPr id="4" name="Picture 3"/>
          <p:cNvPicPr>
            <a:picLocks noChangeAspect="1"/>
          </p:cNvPicPr>
          <p:nvPr/>
        </p:nvPicPr>
        <p:blipFill>
          <a:blip r:embed="rId3"/>
          <a:stretch>
            <a:fillRect/>
          </a:stretch>
        </p:blipFill>
        <p:spPr>
          <a:xfrm>
            <a:off x="1889364" y="1540893"/>
            <a:ext cx="8896350" cy="4914900"/>
          </a:xfrm>
          <a:prstGeom prst="rect">
            <a:avLst/>
          </a:prstGeom>
        </p:spPr>
      </p:pic>
      <p:sp>
        <p:nvSpPr>
          <p:cNvPr id="5" name="Slide Number Placeholder 4"/>
          <p:cNvSpPr>
            <a:spLocks noGrp="1"/>
          </p:cNvSpPr>
          <p:nvPr>
            <p:ph type="sldNum" sz="quarter" idx="12"/>
          </p:nvPr>
        </p:nvSpPr>
        <p:spPr/>
        <p:txBody>
          <a:bodyPr/>
          <a:lstStyle/>
          <a:p>
            <a:fld id="{46C42CB0-D3EE-410A-B21E-5092A3CB89D3}" type="slidenum">
              <a:rPr lang="en-US" smtClean="0"/>
              <a:t>65</a:t>
            </a:fld>
            <a:endParaRPr lang="en-US"/>
          </a:p>
        </p:txBody>
      </p:sp>
    </p:spTree>
    <p:extLst>
      <p:ext uri="{BB962C8B-B14F-4D97-AF65-F5344CB8AC3E}">
        <p14:creationId xmlns:p14="http://schemas.microsoft.com/office/powerpoint/2010/main" val="9294307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جستجوی پرتو محلی</a:t>
            </a:r>
            <a:endParaRPr lang="en-US" dirty="0"/>
          </a:p>
        </p:txBody>
      </p:sp>
      <p:sp>
        <p:nvSpPr>
          <p:cNvPr id="5" name="Content Placeholder 4"/>
          <p:cNvSpPr>
            <a:spLocks noGrp="1"/>
          </p:cNvSpPr>
          <p:nvPr>
            <p:ph idx="1"/>
          </p:nvPr>
        </p:nvSpPr>
        <p:spPr/>
        <p:txBody>
          <a:bodyPr>
            <a:normAutofit/>
          </a:bodyPr>
          <a:lstStyle/>
          <a:p>
            <a:pPr algn="r" rtl="1"/>
            <a:r>
              <a:rPr lang="en-US" sz="2400" dirty="0" smtClean="0"/>
              <a:t>K</a:t>
            </a:r>
            <a:r>
              <a:rPr lang="fa-IR" sz="2400" dirty="0" smtClean="0"/>
              <a:t> حالت را به جای یک حالت بصورت همزمان ردیابی میکند</a:t>
            </a:r>
          </a:p>
          <a:p>
            <a:pPr algn="r" rtl="1"/>
            <a:r>
              <a:rPr lang="fa-IR" sz="2400" dirty="0" smtClean="0"/>
              <a:t>با </a:t>
            </a:r>
            <a:r>
              <a:rPr lang="en-US" sz="2400" dirty="0" smtClean="0"/>
              <a:t>k</a:t>
            </a:r>
            <a:r>
              <a:rPr lang="fa-IR" sz="2400" dirty="0" smtClean="0"/>
              <a:t> حالت که بصورت تصادفی تولید شده اند شروع می کند</a:t>
            </a:r>
          </a:p>
          <a:p>
            <a:pPr algn="r" rtl="1"/>
            <a:r>
              <a:rPr lang="fa-IR" sz="2400" dirty="0" smtClean="0"/>
              <a:t>در هر تکرار تمام بعدی های تمام </a:t>
            </a:r>
            <a:r>
              <a:rPr lang="en-US" sz="2400" dirty="0" smtClean="0"/>
              <a:t>k</a:t>
            </a:r>
            <a:r>
              <a:rPr lang="fa-IR" sz="2400" dirty="0" smtClean="0"/>
              <a:t> حالت تولید می شود</a:t>
            </a:r>
          </a:p>
          <a:p>
            <a:pPr algn="r" rtl="1"/>
            <a:r>
              <a:rPr lang="fa-IR" sz="2400" dirty="0" smtClean="0"/>
              <a:t>اگر یکی از انها حالت هدف باشد الگوریتم متوقف می شود در غیر این صورت بهترین </a:t>
            </a:r>
            <a:r>
              <a:rPr lang="en-US" sz="2400" dirty="0" smtClean="0"/>
              <a:t>k</a:t>
            </a:r>
            <a:r>
              <a:rPr lang="fa-IR" sz="2400" dirty="0" smtClean="0"/>
              <a:t> حالت را از کل مجموعه انتخاب می کند (عیب این روش) و دوباره تکرار می کند.</a:t>
            </a:r>
          </a:p>
          <a:p>
            <a:pPr algn="r" rtl="1"/>
            <a:r>
              <a:rPr lang="fa-IR" sz="2400" dirty="0" smtClean="0"/>
              <a:t>در پیاده سازی های موازی مفید است</a:t>
            </a:r>
          </a:p>
          <a:p>
            <a:pPr algn="r" rtl="1"/>
            <a:r>
              <a:rPr lang="fa-IR" sz="2400" dirty="0" smtClean="0"/>
              <a:t>جستجوی پرتو تصادفی نیز وجود دارد</a:t>
            </a:r>
            <a:endParaRPr lang="en-US" sz="2400" dirty="0"/>
          </a:p>
        </p:txBody>
      </p:sp>
      <p:sp>
        <p:nvSpPr>
          <p:cNvPr id="3" name="Slide Number Placeholder 2"/>
          <p:cNvSpPr>
            <a:spLocks noGrp="1"/>
          </p:cNvSpPr>
          <p:nvPr>
            <p:ph type="sldNum" sz="quarter" idx="12"/>
          </p:nvPr>
        </p:nvSpPr>
        <p:spPr/>
        <p:txBody>
          <a:bodyPr/>
          <a:lstStyle/>
          <a:p>
            <a:fld id="{46C42CB0-D3EE-410A-B21E-5092A3CB89D3}" type="slidenum">
              <a:rPr lang="en-US" smtClean="0"/>
              <a:t>66</a:t>
            </a:fld>
            <a:endParaRPr lang="en-US"/>
          </a:p>
        </p:txBody>
      </p:sp>
    </p:spTree>
    <p:extLst>
      <p:ext uri="{BB962C8B-B14F-4D97-AF65-F5344CB8AC3E}">
        <p14:creationId xmlns:p14="http://schemas.microsoft.com/office/powerpoint/2010/main" val="17823175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الگوریتم های ژنتیک</a:t>
            </a:r>
            <a:endParaRPr lang="en-US" dirty="0"/>
          </a:p>
        </p:txBody>
      </p:sp>
      <p:sp>
        <p:nvSpPr>
          <p:cNvPr id="5" name="Content Placeholder 4"/>
          <p:cNvSpPr>
            <a:spLocks noGrp="1"/>
          </p:cNvSpPr>
          <p:nvPr>
            <p:ph idx="1"/>
          </p:nvPr>
        </p:nvSpPr>
        <p:spPr/>
        <p:txBody>
          <a:bodyPr>
            <a:normAutofit/>
          </a:bodyPr>
          <a:lstStyle/>
          <a:p>
            <a:pPr algn="r" rtl="1"/>
            <a:r>
              <a:rPr lang="fa-IR" sz="2400" dirty="0" smtClean="0"/>
              <a:t>یک حالت بعدی از ترکیب دو حالت والد تولید می شود</a:t>
            </a:r>
          </a:p>
          <a:p>
            <a:pPr algn="r" rtl="1"/>
            <a:r>
              <a:rPr lang="fa-IR" sz="2400" dirty="0" smtClean="0"/>
              <a:t>با </a:t>
            </a:r>
            <a:r>
              <a:rPr lang="en-US" sz="2400" dirty="0" smtClean="0"/>
              <a:t>k</a:t>
            </a:r>
            <a:r>
              <a:rPr lang="fa-IR" sz="2400" dirty="0" smtClean="0"/>
              <a:t> حالت که بصورت تصادفی تولید شده اند شروع می کند (جمعیت)</a:t>
            </a:r>
          </a:p>
          <a:p>
            <a:pPr algn="r" rtl="1"/>
            <a:r>
              <a:rPr lang="fa-IR" sz="2400" dirty="0" smtClean="0"/>
              <a:t>هر حالت بصورت یک رشته بر روی یک الفبای معین (اغلب </a:t>
            </a:r>
            <a:r>
              <a:rPr lang="en-US" sz="2400" dirty="0" smtClean="0"/>
              <a:t>0</a:t>
            </a:r>
            <a:r>
              <a:rPr lang="fa-IR" sz="2400" dirty="0" smtClean="0"/>
              <a:t> و </a:t>
            </a:r>
            <a:r>
              <a:rPr lang="en-US" sz="2400" dirty="0" smtClean="0"/>
              <a:t>1</a:t>
            </a:r>
            <a:r>
              <a:rPr lang="fa-IR" sz="2400" dirty="0" smtClean="0"/>
              <a:t>) نمایش داده می شود</a:t>
            </a:r>
            <a:endParaRPr lang="en-US" sz="2400" dirty="0" smtClean="0"/>
          </a:p>
          <a:p>
            <a:pPr algn="r" rtl="1"/>
            <a:r>
              <a:rPr lang="fa-IR" sz="2400" dirty="0" smtClean="0"/>
              <a:t>تابع ارزیابی (</a:t>
            </a:r>
            <a:r>
              <a:rPr lang="en-US" sz="2400" dirty="0" smtClean="0"/>
              <a:t>fitness function</a:t>
            </a:r>
            <a:r>
              <a:rPr lang="fa-IR" sz="2400" dirty="0" smtClean="0"/>
              <a:t>) به حالت های بهتر مقادیر بالاتری نسبت می دهد.</a:t>
            </a:r>
          </a:p>
          <a:p>
            <a:pPr algn="r" rtl="1"/>
            <a:r>
              <a:rPr lang="fa-IR" sz="2400" dirty="0" smtClean="0"/>
              <a:t>نسل بعدی حالت ها با انتخاب، تقاطع و جهش تولید می شود.</a:t>
            </a:r>
            <a:endParaRPr lang="en-US" sz="2400" dirty="0"/>
          </a:p>
        </p:txBody>
      </p:sp>
      <p:sp>
        <p:nvSpPr>
          <p:cNvPr id="3" name="Slide Number Placeholder 2"/>
          <p:cNvSpPr>
            <a:spLocks noGrp="1"/>
          </p:cNvSpPr>
          <p:nvPr>
            <p:ph type="sldNum" sz="quarter" idx="12"/>
          </p:nvPr>
        </p:nvSpPr>
        <p:spPr/>
        <p:txBody>
          <a:bodyPr/>
          <a:lstStyle/>
          <a:p>
            <a:fld id="{46C42CB0-D3EE-410A-B21E-5092A3CB89D3}" type="slidenum">
              <a:rPr lang="en-US" smtClean="0"/>
              <a:t>67</a:t>
            </a:fld>
            <a:endParaRPr lang="en-US"/>
          </a:p>
        </p:txBody>
      </p:sp>
    </p:spTree>
    <p:extLst>
      <p:ext uri="{BB962C8B-B14F-4D97-AF65-F5344CB8AC3E}">
        <p14:creationId xmlns:p14="http://schemas.microsoft.com/office/powerpoint/2010/main" val="33934878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عمل تقاطع (</a:t>
            </a:r>
            <a:r>
              <a:rPr lang="en-US" dirty="0" smtClean="0"/>
              <a:t>Crossover</a:t>
            </a:r>
            <a:r>
              <a:rPr lang="fa-IR" dirty="0" smtClean="0"/>
              <a:t>)</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68</a:t>
            </a:fld>
            <a:endParaRPr lang="en-US"/>
          </a:p>
        </p:txBody>
      </p:sp>
      <p:pic>
        <p:nvPicPr>
          <p:cNvPr id="6" name="Picture 5"/>
          <p:cNvPicPr>
            <a:picLocks noChangeAspect="1"/>
          </p:cNvPicPr>
          <p:nvPr/>
        </p:nvPicPr>
        <p:blipFill>
          <a:blip r:embed="rId3"/>
          <a:stretch>
            <a:fillRect/>
          </a:stretch>
        </p:blipFill>
        <p:spPr>
          <a:xfrm>
            <a:off x="2177899" y="1905000"/>
            <a:ext cx="8905875" cy="3486150"/>
          </a:xfrm>
          <a:prstGeom prst="rect">
            <a:avLst/>
          </a:prstGeom>
        </p:spPr>
      </p:pic>
    </p:spTree>
    <p:extLst>
      <p:ext uri="{BB962C8B-B14F-4D97-AF65-F5344CB8AC3E}">
        <p14:creationId xmlns:p14="http://schemas.microsoft.com/office/powerpoint/2010/main" val="12376302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انتخاب، تقاطع و جهش</a:t>
            </a:r>
            <a:endParaRPr lang="en-US" dirty="0"/>
          </a:p>
        </p:txBody>
      </p:sp>
      <p:sp>
        <p:nvSpPr>
          <p:cNvPr id="5" name="Content Placeholder 4"/>
          <p:cNvSpPr>
            <a:spLocks noGrp="1"/>
          </p:cNvSpPr>
          <p:nvPr>
            <p:ph idx="1"/>
          </p:nvPr>
        </p:nvSpPr>
        <p:spPr/>
        <p:txBody>
          <a:bodyPr>
            <a:noAutofit/>
          </a:bodyPr>
          <a:lstStyle/>
          <a:p>
            <a:pPr algn="r" rtl="1"/>
            <a:endParaRPr lang="fa-IR" sz="2000" dirty="0" smtClean="0"/>
          </a:p>
          <a:p>
            <a:pPr algn="r" rtl="1"/>
            <a:endParaRPr lang="fa-IR" sz="2000" dirty="0"/>
          </a:p>
          <a:p>
            <a:pPr algn="r" rtl="1"/>
            <a:endParaRPr lang="fa-IR" sz="2000" dirty="0" smtClean="0"/>
          </a:p>
          <a:p>
            <a:pPr algn="r" rtl="1"/>
            <a:endParaRPr lang="fa-IR" sz="2000" dirty="0"/>
          </a:p>
          <a:p>
            <a:pPr algn="r" rtl="1"/>
            <a:endParaRPr lang="fa-IR" sz="2000" dirty="0" smtClean="0"/>
          </a:p>
          <a:p>
            <a:pPr algn="r" rtl="1"/>
            <a:endParaRPr lang="fa-IR" sz="2000" dirty="0"/>
          </a:p>
          <a:p>
            <a:pPr algn="r" rtl="1"/>
            <a:endParaRPr lang="fa-IR" sz="2000" dirty="0" smtClean="0"/>
          </a:p>
          <a:p>
            <a:pPr algn="r" rtl="1"/>
            <a:endParaRPr lang="fa-IR" sz="2000" dirty="0" smtClean="0"/>
          </a:p>
          <a:p>
            <a:pPr algn="r" rtl="1"/>
            <a:r>
              <a:rPr lang="fa-IR" sz="2000" dirty="0" smtClean="0"/>
              <a:t>تابع ارزیابی برابر است با تعداد جفت هایی که همدیگر را تهدید نمی کنند</a:t>
            </a:r>
            <a:endParaRPr lang="en-US" sz="2000" dirty="0"/>
          </a:p>
        </p:txBody>
      </p:sp>
      <p:sp>
        <p:nvSpPr>
          <p:cNvPr id="3" name="Slide Number Placeholder 2"/>
          <p:cNvSpPr>
            <a:spLocks noGrp="1"/>
          </p:cNvSpPr>
          <p:nvPr>
            <p:ph type="sldNum" sz="quarter" idx="12"/>
          </p:nvPr>
        </p:nvSpPr>
        <p:spPr/>
        <p:txBody>
          <a:bodyPr/>
          <a:lstStyle/>
          <a:p>
            <a:fld id="{46C42CB0-D3EE-410A-B21E-5092A3CB89D3}" type="slidenum">
              <a:rPr lang="en-US" smtClean="0"/>
              <a:t>69</a:t>
            </a:fld>
            <a:endParaRPr lang="en-US"/>
          </a:p>
        </p:txBody>
      </p:sp>
      <p:pic>
        <p:nvPicPr>
          <p:cNvPr id="4" name="Picture 3"/>
          <p:cNvPicPr>
            <a:picLocks noChangeAspect="1"/>
          </p:cNvPicPr>
          <p:nvPr/>
        </p:nvPicPr>
        <p:blipFill>
          <a:blip r:embed="rId3"/>
          <a:stretch>
            <a:fillRect/>
          </a:stretch>
        </p:blipFill>
        <p:spPr>
          <a:xfrm>
            <a:off x="1545476" y="1439173"/>
            <a:ext cx="8963025" cy="3952875"/>
          </a:xfrm>
          <a:prstGeom prst="rect">
            <a:avLst/>
          </a:prstGeom>
        </p:spPr>
      </p:pic>
    </p:spTree>
    <p:extLst>
      <p:ext uri="{BB962C8B-B14F-4D97-AF65-F5344CB8AC3E}">
        <p14:creationId xmlns:p14="http://schemas.microsoft.com/office/powerpoint/2010/main" val="3951886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فضای حالت</a:t>
            </a:r>
            <a:endParaRPr lang="en-US" dirty="0"/>
          </a:p>
        </p:txBody>
      </p:sp>
      <p:sp>
        <p:nvSpPr>
          <p:cNvPr id="3" name="Content Placeholder 2"/>
          <p:cNvSpPr>
            <a:spLocks noGrp="1"/>
          </p:cNvSpPr>
          <p:nvPr>
            <p:ph idx="1"/>
          </p:nvPr>
        </p:nvSpPr>
        <p:spPr/>
        <p:txBody>
          <a:bodyPr/>
          <a:lstStyle/>
          <a:p>
            <a:pPr algn="r" rtl="1"/>
            <a:r>
              <a:rPr lang="fa-IR" sz="2400" dirty="0" smtClean="0"/>
              <a:t>انتزاعی کردن مسئله (</a:t>
            </a:r>
            <a:r>
              <a:rPr lang="en-US" sz="2400" dirty="0" smtClean="0"/>
              <a:t>Problem Abstraction</a:t>
            </a:r>
            <a:r>
              <a:rPr lang="fa-IR" sz="2400" dirty="0" smtClean="0"/>
              <a:t>)</a:t>
            </a:r>
          </a:p>
          <a:p>
            <a:pPr algn="r" rtl="1"/>
            <a:r>
              <a:rPr lang="fa-IR" sz="2400" dirty="0" smtClean="0"/>
              <a:t>فرموله سازی مسئله و فرموله سازی هدف</a:t>
            </a:r>
          </a:p>
          <a:p>
            <a:pPr algn="r" rtl="1"/>
            <a:r>
              <a:rPr lang="fa-IR" sz="2400" dirty="0" smtClean="0"/>
              <a:t>مثال از فضای حالت در مسائل طراحی الگوریتم مانند شاخه و حد</a:t>
            </a:r>
          </a:p>
          <a:p>
            <a:pPr algn="r" rtl="1"/>
            <a:r>
              <a:rPr lang="fa-IR" sz="2400" dirty="0" smtClean="0"/>
              <a:t>گراف فضای حالت</a:t>
            </a:r>
          </a:p>
          <a:p>
            <a:pPr algn="r" rtl="1"/>
            <a:r>
              <a:rPr lang="fa-IR" sz="2400" dirty="0" smtClean="0"/>
              <a:t>جستجو – راه حل</a:t>
            </a:r>
            <a:endParaRPr lang="en-US" sz="2400" dirty="0" smtClean="0"/>
          </a:p>
          <a:p>
            <a:pPr algn="r" rtl="1"/>
            <a:endParaRPr lang="fa-IR" sz="2400" dirty="0" smtClean="0"/>
          </a:p>
          <a:p>
            <a:pPr algn="r" rtl="1"/>
            <a:endParaRPr lang="en-US" dirty="0"/>
          </a:p>
        </p:txBody>
      </p:sp>
      <p:sp>
        <p:nvSpPr>
          <p:cNvPr id="4" name="Slide Number Placeholder 3"/>
          <p:cNvSpPr>
            <a:spLocks noGrp="1"/>
          </p:cNvSpPr>
          <p:nvPr>
            <p:ph type="sldNum" sz="quarter" idx="12"/>
          </p:nvPr>
        </p:nvSpPr>
        <p:spPr/>
        <p:txBody>
          <a:bodyPr/>
          <a:lstStyle/>
          <a:p>
            <a:fld id="{46C42CB0-D3EE-410A-B21E-5092A3CB89D3}" type="slidenum">
              <a:rPr lang="en-US" smtClean="0"/>
              <a:t>7</a:t>
            </a:fld>
            <a:endParaRPr lang="en-US"/>
          </a:p>
        </p:txBody>
      </p:sp>
    </p:spTree>
    <p:extLst>
      <p:ext uri="{BB962C8B-B14F-4D97-AF65-F5344CB8AC3E}">
        <p14:creationId xmlns:p14="http://schemas.microsoft.com/office/powerpoint/2010/main" val="103210040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الگوریتم ژنتیک</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70</a:t>
            </a:fld>
            <a:endParaRPr lang="en-US"/>
          </a:p>
        </p:txBody>
      </p:sp>
      <p:pic>
        <p:nvPicPr>
          <p:cNvPr id="7" name="Picture 6"/>
          <p:cNvPicPr>
            <a:picLocks noChangeAspect="1"/>
          </p:cNvPicPr>
          <p:nvPr/>
        </p:nvPicPr>
        <p:blipFill>
          <a:blip r:embed="rId3"/>
          <a:stretch>
            <a:fillRect/>
          </a:stretch>
        </p:blipFill>
        <p:spPr>
          <a:xfrm>
            <a:off x="2078427" y="1345720"/>
            <a:ext cx="6957672" cy="5320573"/>
          </a:xfrm>
          <a:prstGeom prst="rect">
            <a:avLst/>
          </a:prstGeom>
        </p:spPr>
      </p:pic>
    </p:spTree>
    <p:extLst>
      <p:ext uri="{BB962C8B-B14F-4D97-AF65-F5344CB8AC3E}">
        <p14:creationId xmlns:p14="http://schemas.microsoft.com/office/powerpoint/2010/main" val="15439939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جستجوی محلی در فضای پیوسته</a:t>
            </a:r>
            <a:endParaRPr lang="en-US" dirty="0"/>
          </a:p>
        </p:txBody>
      </p:sp>
      <p:sp>
        <p:nvSpPr>
          <p:cNvPr id="5" name="Content Placeholder 4"/>
          <p:cNvSpPr>
            <a:spLocks noGrp="1"/>
          </p:cNvSpPr>
          <p:nvPr>
            <p:ph idx="1"/>
          </p:nvPr>
        </p:nvSpPr>
        <p:spPr/>
        <p:txBody>
          <a:bodyPr>
            <a:normAutofit/>
          </a:bodyPr>
          <a:lstStyle/>
          <a:p>
            <a:pPr algn="r" rtl="1"/>
            <a:r>
              <a:rPr lang="fa-IR" sz="2400" dirty="0" smtClean="0"/>
              <a:t>الگوریتم های قبلی به غیراز تپه نوردی و شبیه سازی حرارت در فضای پیوسته کار نمی کنند</a:t>
            </a:r>
          </a:p>
          <a:p>
            <a:pPr algn="r" rtl="1"/>
            <a:r>
              <a:rPr lang="fa-IR" sz="2400" dirty="0" smtClean="0"/>
              <a:t>مثال از فضای حالت پیوسته: تعیین مختصات سه فرودگاه جدید بطوری که مجموع مکعبات فواصل انها از هر شهری در نقشه کمینه شود.</a:t>
            </a:r>
          </a:p>
          <a:p>
            <a:pPr algn="r" rtl="1"/>
            <a:r>
              <a:rPr lang="fa-IR" sz="2400" dirty="0" smtClean="0"/>
              <a:t>هر حالت توسط مختصات سه نقطه تعیین می شود تعداد متغییرها برابر با 6</a:t>
            </a:r>
          </a:p>
          <a:p>
            <a:pPr algn="r" rtl="1"/>
            <a:endParaRPr lang="en-US" sz="2400" dirty="0"/>
          </a:p>
        </p:txBody>
      </p:sp>
      <p:sp>
        <p:nvSpPr>
          <p:cNvPr id="3" name="Slide Number Placeholder 2"/>
          <p:cNvSpPr>
            <a:spLocks noGrp="1"/>
          </p:cNvSpPr>
          <p:nvPr>
            <p:ph type="sldNum" sz="quarter" idx="12"/>
          </p:nvPr>
        </p:nvSpPr>
        <p:spPr/>
        <p:txBody>
          <a:bodyPr/>
          <a:lstStyle/>
          <a:p>
            <a:fld id="{46C42CB0-D3EE-410A-B21E-5092A3CB89D3}" type="slidenum">
              <a:rPr lang="en-US" smtClean="0"/>
              <a:t>71</a:t>
            </a:fld>
            <a:endParaRPr lang="en-US"/>
          </a:p>
        </p:txBody>
      </p:sp>
      <p:pic>
        <p:nvPicPr>
          <p:cNvPr id="4" name="Picture 3"/>
          <p:cNvPicPr>
            <a:picLocks noChangeAspect="1"/>
          </p:cNvPicPr>
          <p:nvPr/>
        </p:nvPicPr>
        <p:blipFill>
          <a:blip r:embed="rId3"/>
          <a:stretch>
            <a:fillRect/>
          </a:stretch>
        </p:blipFill>
        <p:spPr>
          <a:xfrm>
            <a:off x="3495944" y="4520421"/>
            <a:ext cx="6200775" cy="819150"/>
          </a:xfrm>
          <a:prstGeom prst="rect">
            <a:avLst/>
          </a:prstGeom>
        </p:spPr>
      </p:pic>
    </p:spTree>
    <p:extLst>
      <p:ext uri="{BB962C8B-B14F-4D97-AF65-F5344CB8AC3E}">
        <p14:creationId xmlns:p14="http://schemas.microsoft.com/office/powerpoint/2010/main" val="18259266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جستجوی محلی در فضای پیوسته</a:t>
            </a:r>
            <a:endParaRPr lang="en-US" dirty="0"/>
          </a:p>
        </p:txBody>
      </p:sp>
      <p:sp>
        <p:nvSpPr>
          <p:cNvPr id="5" name="Content Placeholder 4"/>
          <p:cNvSpPr>
            <a:spLocks noGrp="1"/>
          </p:cNvSpPr>
          <p:nvPr>
            <p:ph idx="1"/>
          </p:nvPr>
        </p:nvSpPr>
        <p:spPr/>
        <p:txBody>
          <a:bodyPr>
            <a:normAutofit/>
          </a:bodyPr>
          <a:lstStyle/>
          <a:p>
            <a:pPr algn="r" rtl="1"/>
            <a:r>
              <a:rPr lang="fa-IR" sz="2400" dirty="0" smtClean="0"/>
              <a:t>یک روش برای حل مسائل پیوسته گسسته سازی همسایه های هر حالت است برای مثال هر نقطه را می توانیم به اندازه مشخصی جابجا کنیم</a:t>
            </a:r>
          </a:p>
          <a:p>
            <a:pPr lvl="1" algn="r" rtl="1"/>
            <a:r>
              <a:rPr lang="fa-IR" sz="2200" dirty="0" smtClean="0"/>
              <a:t>سپس می توانیم هر کدام از الگوریتم های محلی را استفاده کنیم</a:t>
            </a:r>
          </a:p>
          <a:p>
            <a:pPr algn="r" rtl="1"/>
            <a:r>
              <a:rPr lang="fa-IR" sz="2400" dirty="0" smtClean="0"/>
              <a:t>همچنین می توان از تپه نوردی تصادفی یا شبیه سازی تبرید بصورت مستقیم استفاده کرد</a:t>
            </a:r>
            <a:endParaRPr lang="en-US" sz="2400" dirty="0"/>
          </a:p>
        </p:txBody>
      </p:sp>
      <p:sp>
        <p:nvSpPr>
          <p:cNvPr id="3" name="Slide Number Placeholder 2"/>
          <p:cNvSpPr>
            <a:spLocks noGrp="1"/>
          </p:cNvSpPr>
          <p:nvPr>
            <p:ph type="sldNum" sz="quarter" idx="12"/>
          </p:nvPr>
        </p:nvSpPr>
        <p:spPr/>
        <p:txBody>
          <a:bodyPr/>
          <a:lstStyle/>
          <a:p>
            <a:fld id="{46C42CB0-D3EE-410A-B21E-5092A3CB89D3}" type="slidenum">
              <a:rPr lang="en-US" smtClean="0"/>
              <a:t>72</a:t>
            </a:fld>
            <a:endParaRPr lang="en-US"/>
          </a:p>
        </p:txBody>
      </p:sp>
    </p:spTree>
    <p:extLst>
      <p:ext uri="{BB962C8B-B14F-4D97-AF65-F5344CB8AC3E}">
        <p14:creationId xmlns:p14="http://schemas.microsoft.com/office/powerpoint/2010/main" val="20901455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 با اعمال غیر قطعی</a:t>
            </a:r>
            <a:endParaRPr lang="en-US" dirty="0"/>
          </a:p>
        </p:txBody>
      </p:sp>
      <p:sp>
        <p:nvSpPr>
          <p:cNvPr id="5" name="Content Placeholder 4"/>
          <p:cNvSpPr>
            <a:spLocks noGrp="1"/>
          </p:cNvSpPr>
          <p:nvPr>
            <p:ph idx="1"/>
          </p:nvPr>
        </p:nvSpPr>
        <p:spPr/>
        <p:txBody>
          <a:bodyPr>
            <a:normAutofit/>
          </a:bodyPr>
          <a:lstStyle/>
          <a:p>
            <a:pPr algn="r" rtl="1"/>
            <a:r>
              <a:rPr lang="fa-IR" sz="2400" dirty="0" smtClean="0"/>
              <a:t>در محیط های پاره ای قابل مشاهده یا غیر قطعی درک محیط مفید است</a:t>
            </a:r>
          </a:p>
          <a:p>
            <a:pPr algn="r" rtl="1"/>
            <a:r>
              <a:rPr lang="fa-IR" sz="2400" dirty="0"/>
              <a:t>در محیط های پاره ای قابل </a:t>
            </a:r>
            <a:r>
              <a:rPr lang="fa-IR" sz="2400" dirty="0" smtClean="0"/>
              <a:t>مشاهده هر درک به کاستن از تعداد حالتهای ممکن کمک می کند</a:t>
            </a:r>
          </a:p>
          <a:p>
            <a:pPr algn="r" rtl="1"/>
            <a:r>
              <a:rPr lang="fa-IR" sz="2400" dirty="0" smtClean="0"/>
              <a:t>در محیط های غیرقطعی ادراکات به عامل می گوید که کدام یک از خروجی های هر عمل اتفاق افتاده است</a:t>
            </a:r>
            <a:endParaRPr lang="en-US" sz="2400" dirty="0"/>
          </a:p>
        </p:txBody>
      </p:sp>
      <p:sp>
        <p:nvSpPr>
          <p:cNvPr id="3" name="Slide Number Placeholder 2"/>
          <p:cNvSpPr>
            <a:spLocks noGrp="1"/>
          </p:cNvSpPr>
          <p:nvPr>
            <p:ph type="sldNum" sz="quarter" idx="12"/>
          </p:nvPr>
        </p:nvSpPr>
        <p:spPr/>
        <p:txBody>
          <a:bodyPr/>
          <a:lstStyle/>
          <a:p>
            <a:fld id="{46C42CB0-D3EE-410A-B21E-5092A3CB89D3}" type="slidenum">
              <a:rPr lang="en-US" smtClean="0"/>
              <a:t>73</a:t>
            </a:fld>
            <a:endParaRPr lang="en-US"/>
          </a:p>
        </p:txBody>
      </p:sp>
    </p:spTree>
    <p:extLst>
      <p:ext uri="{BB962C8B-B14F-4D97-AF65-F5344CB8AC3E}">
        <p14:creationId xmlns:p14="http://schemas.microsoft.com/office/powerpoint/2010/main" val="4014454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جهان جاروبرقی نامنظم</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74</a:t>
            </a:fld>
            <a:endParaRPr lang="en-US"/>
          </a:p>
        </p:txBody>
      </p:sp>
      <p:pic>
        <p:nvPicPr>
          <p:cNvPr id="6" name="Picture 5"/>
          <p:cNvPicPr>
            <a:picLocks noChangeAspect="1"/>
          </p:cNvPicPr>
          <p:nvPr/>
        </p:nvPicPr>
        <p:blipFill>
          <a:blip r:embed="rId3"/>
          <a:stretch>
            <a:fillRect/>
          </a:stretch>
        </p:blipFill>
        <p:spPr>
          <a:xfrm>
            <a:off x="2227262" y="1553384"/>
            <a:ext cx="9277350" cy="4924425"/>
          </a:xfrm>
          <a:prstGeom prst="rect">
            <a:avLst/>
          </a:prstGeom>
        </p:spPr>
      </p:pic>
    </p:spTree>
    <p:extLst>
      <p:ext uri="{BB962C8B-B14F-4D97-AF65-F5344CB8AC3E}">
        <p14:creationId xmlns:p14="http://schemas.microsoft.com/office/powerpoint/2010/main" val="22385088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جهان جاروبرقی نامنظم</a:t>
            </a:r>
            <a:endParaRPr lang="en-US" dirty="0"/>
          </a:p>
        </p:txBody>
      </p:sp>
      <p:sp>
        <p:nvSpPr>
          <p:cNvPr id="5" name="Content Placeholder 4"/>
          <p:cNvSpPr>
            <a:spLocks noGrp="1"/>
          </p:cNvSpPr>
          <p:nvPr>
            <p:ph idx="1"/>
          </p:nvPr>
        </p:nvSpPr>
        <p:spPr/>
        <p:txBody>
          <a:bodyPr>
            <a:normAutofit lnSpcReduction="10000"/>
          </a:bodyPr>
          <a:lstStyle/>
          <a:p>
            <a:pPr algn="r" rtl="1"/>
            <a:r>
              <a:rPr lang="fa-IR" sz="2400" dirty="0" smtClean="0"/>
              <a:t>در این دنیا عمل مکش بصورت زیر انجام می گیرد:</a:t>
            </a:r>
          </a:p>
          <a:p>
            <a:pPr lvl="1" algn="r" rtl="1"/>
            <a:r>
              <a:rPr lang="fa-IR" sz="2200" dirty="0" smtClean="0"/>
              <a:t>وقتی به خانه کثیف اعمال می شود ان خانه را تمیز می کند و در برخی از مواقع خانه مجاور را نیز تمیز می کند</a:t>
            </a:r>
          </a:p>
          <a:p>
            <a:pPr lvl="1" algn="r" rtl="1"/>
            <a:r>
              <a:rPr lang="fa-IR" sz="2200" dirty="0" smtClean="0"/>
              <a:t>وقتی که به خانه تمیز اعمال می شود این عمل برخی از مواقع کثیفی را نیز پخش نیز پخش می کند</a:t>
            </a:r>
          </a:p>
          <a:p>
            <a:pPr algn="r" rtl="1"/>
            <a:r>
              <a:rPr lang="fa-IR" sz="2400" dirty="0" smtClean="0"/>
              <a:t>در این دنیا نتیجه هر عمل ممکن است یکی از چند حالت ممکن باشد</a:t>
            </a:r>
          </a:p>
          <a:p>
            <a:pPr algn="r" rtl="1"/>
            <a:r>
              <a:rPr lang="fa-IR" sz="2400" dirty="0" smtClean="0"/>
              <a:t>همچنین راه حل در این دنیا یک طرح ریزی است (شامل اگر - اما) برای مثال</a:t>
            </a:r>
          </a:p>
          <a:p>
            <a:pPr algn="r" rtl="1"/>
            <a:endParaRPr lang="fa-IR" sz="2400" dirty="0"/>
          </a:p>
          <a:p>
            <a:pPr algn="r" rtl="1"/>
            <a:r>
              <a:rPr lang="fa-IR" sz="2400" dirty="0" smtClean="0"/>
              <a:t>جواب در این حالت بجای توالی، درخت است</a:t>
            </a:r>
          </a:p>
          <a:p>
            <a:pPr algn="r" rtl="1"/>
            <a:endParaRPr lang="en-US" sz="2400" dirty="0"/>
          </a:p>
        </p:txBody>
      </p:sp>
      <p:sp>
        <p:nvSpPr>
          <p:cNvPr id="3" name="Slide Number Placeholder 2"/>
          <p:cNvSpPr>
            <a:spLocks noGrp="1"/>
          </p:cNvSpPr>
          <p:nvPr>
            <p:ph type="sldNum" sz="quarter" idx="12"/>
          </p:nvPr>
        </p:nvSpPr>
        <p:spPr/>
        <p:txBody>
          <a:bodyPr/>
          <a:lstStyle/>
          <a:p>
            <a:fld id="{46C42CB0-D3EE-410A-B21E-5092A3CB89D3}" type="slidenum">
              <a:rPr lang="en-US" smtClean="0"/>
              <a:t>75</a:t>
            </a:fld>
            <a:endParaRPr lang="en-US"/>
          </a:p>
        </p:txBody>
      </p:sp>
      <p:pic>
        <p:nvPicPr>
          <p:cNvPr id="4" name="Picture 3"/>
          <p:cNvPicPr>
            <a:picLocks noChangeAspect="1"/>
          </p:cNvPicPr>
          <p:nvPr/>
        </p:nvPicPr>
        <p:blipFill>
          <a:blip r:embed="rId3"/>
          <a:stretch>
            <a:fillRect/>
          </a:stretch>
        </p:blipFill>
        <p:spPr>
          <a:xfrm>
            <a:off x="2452327" y="4933411"/>
            <a:ext cx="4733925" cy="476250"/>
          </a:xfrm>
          <a:prstGeom prst="rect">
            <a:avLst/>
          </a:prstGeom>
        </p:spPr>
      </p:pic>
    </p:spTree>
    <p:extLst>
      <p:ext uri="{BB962C8B-B14F-4D97-AF65-F5344CB8AC3E}">
        <p14:creationId xmlns:p14="http://schemas.microsoft.com/office/powerpoint/2010/main" val="62232235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درخت های </a:t>
            </a:r>
            <a:r>
              <a:rPr lang="en-US" dirty="0" smtClean="0"/>
              <a:t>AND-OR</a:t>
            </a:r>
            <a:endParaRPr lang="en-US" dirty="0"/>
          </a:p>
        </p:txBody>
      </p:sp>
      <p:sp>
        <p:nvSpPr>
          <p:cNvPr id="5" name="Content Placeholder 4"/>
          <p:cNvSpPr>
            <a:spLocks noGrp="1"/>
          </p:cNvSpPr>
          <p:nvPr>
            <p:ph idx="1"/>
          </p:nvPr>
        </p:nvSpPr>
        <p:spPr/>
        <p:txBody>
          <a:bodyPr>
            <a:normAutofit/>
          </a:bodyPr>
          <a:lstStyle/>
          <a:p>
            <a:pPr algn="r" rtl="1"/>
            <a:r>
              <a:rPr lang="fa-IR" sz="2400" dirty="0" smtClean="0"/>
              <a:t>شاخه شدنی که توسط انتخاب های خود عامل در هر مر حله ایجاد می شود گره های </a:t>
            </a:r>
            <a:r>
              <a:rPr lang="en-US" sz="2400" dirty="0" smtClean="0"/>
              <a:t>OR</a:t>
            </a:r>
            <a:r>
              <a:rPr lang="fa-IR" sz="2400" dirty="0" smtClean="0"/>
              <a:t> نامیده می شود</a:t>
            </a:r>
          </a:p>
          <a:p>
            <a:pPr algn="r" rtl="1"/>
            <a:r>
              <a:rPr lang="fa-IR" sz="2400" dirty="0" smtClean="0"/>
              <a:t>شاخه شدن ممکن است بر اثر انتخاب خروجی توسط محیط برای هر عمل ایجاد شود که به این گره ها، گره های </a:t>
            </a:r>
            <a:r>
              <a:rPr lang="en-US" sz="2400" dirty="0" smtClean="0"/>
              <a:t>ADN</a:t>
            </a:r>
            <a:r>
              <a:rPr lang="fa-IR" sz="2400" dirty="0" smtClean="0"/>
              <a:t> می گویند</a:t>
            </a:r>
            <a:endParaRPr lang="en-US" sz="2400" dirty="0" smtClean="0"/>
          </a:p>
          <a:p>
            <a:pPr algn="r" rtl="1"/>
            <a:r>
              <a:rPr lang="fa-IR" sz="2400" dirty="0" smtClean="0"/>
              <a:t>یک راه حل در این درخت یک زیر درخت است که :</a:t>
            </a:r>
          </a:p>
          <a:p>
            <a:pPr lvl="1" algn="r" rtl="1"/>
            <a:r>
              <a:rPr lang="fa-IR" sz="2200" dirty="0" smtClean="0"/>
              <a:t>در هر برگ ان یک گره هدف دارد</a:t>
            </a:r>
          </a:p>
          <a:p>
            <a:pPr lvl="1" algn="r" rtl="1"/>
            <a:r>
              <a:rPr lang="fa-IR" sz="2200" dirty="0" smtClean="0"/>
              <a:t>در هر گره </a:t>
            </a:r>
            <a:r>
              <a:rPr lang="en-US" sz="2200" dirty="0" smtClean="0"/>
              <a:t>OR</a:t>
            </a:r>
            <a:r>
              <a:rPr lang="fa-IR" sz="2200" dirty="0" smtClean="0"/>
              <a:t> ان یک عمل مشخص شده است</a:t>
            </a:r>
          </a:p>
          <a:p>
            <a:pPr lvl="1" algn="r" rtl="1"/>
            <a:r>
              <a:rPr lang="fa-IR" sz="2200" dirty="0" smtClean="0"/>
              <a:t>شامل همه شاخه های خروجی از هر کدام از گره های </a:t>
            </a:r>
            <a:r>
              <a:rPr lang="en-US" sz="2200" dirty="0" smtClean="0"/>
              <a:t>AND</a:t>
            </a:r>
            <a:r>
              <a:rPr lang="fa-IR" sz="2200" dirty="0" smtClean="0"/>
              <a:t> ان است </a:t>
            </a:r>
            <a:endParaRPr lang="en-US" sz="2200" dirty="0"/>
          </a:p>
        </p:txBody>
      </p:sp>
      <p:sp>
        <p:nvSpPr>
          <p:cNvPr id="3" name="Slide Number Placeholder 2"/>
          <p:cNvSpPr>
            <a:spLocks noGrp="1"/>
          </p:cNvSpPr>
          <p:nvPr>
            <p:ph type="sldNum" sz="quarter" idx="12"/>
          </p:nvPr>
        </p:nvSpPr>
        <p:spPr/>
        <p:txBody>
          <a:bodyPr/>
          <a:lstStyle/>
          <a:p>
            <a:fld id="{46C42CB0-D3EE-410A-B21E-5092A3CB89D3}" type="slidenum">
              <a:rPr lang="en-US" smtClean="0"/>
              <a:t>76</a:t>
            </a:fld>
            <a:endParaRPr lang="en-US"/>
          </a:p>
        </p:txBody>
      </p:sp>
    </p:spTree>
    <p:extLst>
      <p:ext uri="{BB962C8B-B14F-4D97-AF65-F5344CB8AC3E}">
        <p14:creationId xmlns:p14="http://schemas.microsoft.com/office/powerpoint/2010/main" val="16674758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درخت های </a:t>
            </a:r>
            <a:br>
              <a:rPr lang="fa-IR" dirty="0" smtClean="0"/>
            </a:br>
            <a:r>
              <a:rPr lang="en-US" dirty="0" smtClean="0"/>
              <a:t>AND-OR</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77</a:t>
            </a:fld>
            <a:endParaRPr lang="en-US"/>
          </a:p>
        </p:txBody>
      </p:sp>
      <p:pic>
        <p:nvPicPr>
          <p:cNvPr id="6" name="Picture 5"/>
          <p:cNvPicPr>
            <a:picLocks noChangeAspect="1"/>
          </p:cNvPicPr>
          <p:nvPr/>
        </p:nvPicPr>
        <p:blipFill>
          <a:blip r:embed="rId3"/>
          <a:stretch>
            <a:fillRect/>
          </a:stretch>
        </p:blipFill>
        <p:spPr>
          <a:xfrm>
            <a:off x="2016065" y="624110"/>
            <a:ext cx="7124700" cy="6019800"/>
          </a:xfrm>
          <a:prstGeom prst="rect">
            <a:avLst/>
          </a:prstGeom>
        </p:spPr>
      </p:pic>
    </p:spTree>
    <p:extLst>
      <p:ext uri="{BB962C8B-B14F-4D97-AF65-F5344CB8AC3E}">
        <p14:creationId xmlns:p14="http://schemas.microsoft.com/office/powerpoint/2010/main" val="9545341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الگوریتم جستجو در درخت های  </a:t>
            </a:r>
            <a:r>
              <a:rPr lang="en-US" dirty="0" smtClean="0"/>
              <a:t>AND-OR</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78</a:t>
            </a:fld>
            <a:endParaRPr lang="en-US"/>
          </a:p>
        </p:txBody>
      </p:sp>
      <p:pic>
        <p:nvPicPr>
          <p:cNvPr id="4" name="Picture 3"/>
          <p:cNvPicPr>
            <a:picLocks noChangeAspect="1"/>
          </p:cNvPicPr>
          <p:nvPr/>
        </p:nvPicPr>
        <p:blipFill>
          <a:blip r:embed="rId3"/>
          <a:stretch>
            <a:fillRect/>
          </a:stretch>
        </p:blipFill>
        <p:spPr>
          <a:xfrm>
            <a:off x="2311879" y="1486678"/>
            <a:ext cx="7878434" cy="5073971"/>
          </a:xfrm>
          <a:prstGeom prst="rect">
            <a:avLst/>
          </a:prstGeom>
        </p:spPr>
      </p:pic>
    </p:spTree>
    <p:extLst>
      <p:ext uri="{BB962C8B-B14F-4D97-AF65-F5344CB8AC3E}">
        <p14:creationId xmlns:p14="http://schemas.microsoft.com/office/powerpoint/2010/main" val="243498581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جهان جاروبرقی </a:t>
            </a:r>
            <a:r>
              <a:rPr lang="fa-IR" dirty="0" smtClean="0"/>
              <a:t>لغزنده</a:t>
            </a:r>
            <a:endParaRPr lang="en-US" dirty="0"/>
          </a:p>
        </p:txBody>
      </p:sp>
      <p:sp>
        <p:nvSpPr>
          <p:cNvPr id="5" name="Content Placeholder 4"/>
          <p:cNvSpPr>
            <a:spLocks noGrp="1"/>
          </p:cNvSpPr>
          <p:nvPr>
            <p:ph idx="1"/>
          </p:nvPr>
        </p:nvSpPr>
        <p:spPr/>
        <p:txBody>
          <a:bodyPr>
            <a:normAutofit/>
          </a:bodyPr>
          <a:lstStyle/>
          <a:p>
            <a:pPr algn="r" rtl="1"/>
            <a:r>
              <a:rPr lang="fa-IR" sz="2400" dirty="0" smtClean="0"/>
              <a:t>فرض کنید اعمال جابجایی جاروبرقی در برخی از حرکات باشکست مواجه می شود و جاروربرقی در همان موقعیت قبلی خود باقی می ماند.</a:t>
            </a:r>
          </a:p>
          <a:p>
            <a:pPr algn="r" rtl="1"/>
            <a:r>
              <a:rPr lang="fa-IR" sz="2400" dirty="0" smtClean="0"/>
              <a:t>در این حالت ممکن است یک راه حل چرخه ای وجود داشته باشد (مثلا با حرکت به سمت راست در شکل)</a:t>
            </a:r>
          </a:p>
          <a:p>
            <a:pPr algn="r" rtl="1"/>
            <a:r>
              <a:rPr lang="fa-IR" sz="2400" dirty="0" smtClean="0"/>
              <a:t>این راه حل را می توانیم با یک برچسب مشخص کنیم و از این برچسب بعدا بجای تکرار نقشه استفاده کنیم</a:t>
            </a:r>
            <a:endParaRPr lang="en-US" sz="2400" dirty="0"/>
          </a:p>
        </p:txBody>
      </p:sp>
      <p:sp>
        <p:nvSpPr>
          <p:cNvPr id="3" name="Slide Number Placeholder 2"/>
          <p:cNvSpPr>
            <a:spLocks noGrp="1"/>
          </p:cNvSpPr>
          <p:nvPr>
            <p:ph type="sldNum" sz="quarter" idx="12"/>
          </p:nvPr>
        </p:nvSpPr>
        <p:spPr/>
        <p:txBody>
          <a:bodyPr/>
          <a:lstStyle/>
          <a:p>
            <a:fld id="{46C42CB0-D3EE-410A-B21E-5092A3CB89D3}" type="slidenum">
              <a:rPr lang="en-US" smtClean="0"/>
              <a:t>79</a:t>
            </a:fld>
            <a:endParaRPr lang="en-US"/>
          </a:p>
        </p:txBody>
      </p:sp>
      <p:pic>
        <p:nvPicPr>
          <p:cNvPr id="6" name="Picture 5"/>
          <p:cNvPicPr>
            <a:picLocks noChangeAspect="1"/>
          </p:cNvPicPr>
          <p:nvPr/>
        </p:nvPicPr>
        <p:blipFill>
          <a:blip r:embed="rId3"/>
          <a:stretch>
            <a:fillRect/>
          </a:stretch>
        </p:blipFill>
        <p:spPr>
          <a:xfrm>
            <a:off x="3429628" y="4662127"/>
            <a:ext cx="5229225" cy="466725"/>
          </a:xfrm>
          <a:prstGeom prst="rect">
            <a:avLst/>
          </a:prstGeom>
        </p:spPr>
      </p:pic>
    </p:spTree>
    <p:extLst>
      <p:ext uri="{BB962C8B-B14F-4D97-AF65-F5344CB8AC3E}">
        <p14:creationId xmlns:p14="http://schemas.microsoft.com/office/powerpoint/2010/main" val="2244098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توصیف گراف فضای حالت</a:t>
            </a:r>
            <a:endParaRPr lang="en-US" dirty="0"/>
          </a:p>
        </p:txBody>
      </p:sp>
      <p:sp>
        <p:nvSpPr>
          <p:cNvPr id="3" name="Content Placeholder 2"/>
          <p:cNvSpPr>
            <a:spLocks noGrp="1"/>
          </p:cNvSpPr>
          <p:nvPr>
            <p:ph idx="1"/>
          </p:nvPr>
        </p:nvSpPr>
        <p:spPr/>
        <p:txBody>
          <a:bodyPr>
            <a:normAutofit/>
          </a:bodyPr>
          <a:lstStyle/>
          <a:p>
            <a:pPr algn="r" rtl="1"/>
            <a:r>
              <a:rPr lang="fa-IR" sz="2400" dirty="0" smtClean="0"/>
              <a:t>حالت اولیه</a:t>
            </a:r>
          </a:p>
          <a:p>
            <a:pPr algn="r" rtl="1"/>
            <a:r>
              <a:rPr lang="fa-IR" sz="2400" dirty="0" smtClean="0"/>
              <a:t>اعمال (اگر قابل انجام باشند)</a:t>
            </a:r>
            <a:endParaRPr lang="fa-IR" sz="2200" dirty="0" smtClean="0"/>
          </a:p>
          <a:p>
            <a:pPr algn="r" rtl="1"/>
            <a:r>
              <a:rPr lang="fa-IR" sz="2400" dirty="0" smtClean="0"/>
              <a:t>مدل انتقال (تابع جانشین)</a:t>
            </a:r>
          </a:p>
          <a:p>
            <a:pPr algn="r" rtl="1"/>
            <a:r>
              <a:rPr lang="fa-IR" sz="2400" dirty="0" smtClean="0"/>
              <a:t>تست هدف</a:t>
            </a:r>
          </a:p>
          <a:p>
            <a:pPr algn="r" rtl="1"/>
            <a:r>
              <a:rPr lang="fa-IR" sz="2400" dirty="0" smtClean="0"/>
              <a:t>تابع هزینه مسیر – هزینه مرحله </a:t>
            </a:r>
            <a:endParaRPr lang="en-US" sz="2400" dirty="0"/>
          </a:p>
        </p:txBody>
      </p:sp>
      <p:sp>
        <p:nvSpPr>
          <p:cNvPr id="4" name="Slide Number Placeholder 3"/>
          <p:cNvSpPr>
            <a:spLocks noGrp="1"/>
          </p:cNvSpPr>
          <p:nvPr>
            <p:ph type="sldNum" sz="quarter" idx="12"/>
          </p:nvPr>
        </p:nvSpPr>
        <p:spPr/>
        <p:txBody>
          <a:bodyPr/>
          <a:lstStyle/>
          <a:p>
            <a:fld id="{46C42CB0-D3EE-410A-B21E-5092A3CB89D3}" type="slidenum">
              <a:rPr lang="en-US" smtClean="0"/>
              <a:t>8</a:t>
            </a:fld>
            <a:endParaRPr lang="en-US"/>
          </a:p>
        </p:txBody>
      </p:sp>
    </p:spTree>
    <p:extLst>
      <p:ext uri="{BB962C8B-B14F-4D97-AF65-F5344CB8AC3E}">
        <p14:creationId xmlns:p14="http://schemas.microsoft.com/office/powerpoint/2010/main" val="59196021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جهان جاروبرقی </a:t>
            </a:r>
            <a:r>
              <a:rPr lang="fa-IR" dirty="0" smtClean="0"/>
              <a:t>لغزنده</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80</a:t>
            </a:fld>
            <a:endParaRPr lang="en-US"/>
          </a:p>
        </p:txBody>
      </p:sp>
      <p:pic>
        <p:nvPicPr>
          <p:cNvPr id="6" name="Picture 5"/>
          <p:cNvPicPr>
            <a:picLocks noChangeAspect="1"/>
          </p:cNvPicPr>
          <p:nvPr/>
        </p:nvPicPr>
        <p:blipFill>
          <a:blip r:embed="rId3"/>
          <a:stretch>
            <a:fillRect/>
          </a:stretch>
        </p:blipFill>
        <p:spPr>
          <a:xfrm>
            <a:off x="2380890" y="1386300"/>
            <a:ext cx="8144953" cy="5096893"/>
          </a:xfrm>
          <a:prstGeom prst="rect">
            <a:avLst/>
          </a:prstGeom>
        </p:spPr>
      </p:pic>
    </p:spTree>
    <p:extLst>
      <p:ext uri="{BB962C8B-B14F-4D97-AF65-F5344CB8AC3E}">
        <p14:creationId xmlns:p14="http://schemas.microsoft.com/office/powerpoint/2010/main" val="5029162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جهان جاروبرقی </a:t>
            </a:r>
            <a:r>
              <a:rPr lang="fa-IR" dirty="0" smtClean="0"/>
              <a:t>لغزنده</a:t>
            </a:r>
            <a:endParaRPr lang="en-US" dirty="0"/>
          </a:p>
        </p:txBody>
      </p:sp>
      <p:sp>
        <p:nvSpPr>
          <p:cNvPr id="5" name="Content Placeholder 4"/>
          <p:cNvSpPr>
            <a:spLocks noGrp="1"/>
          </p:cNvSpPr>
          <p:nvPr>
            <p:ph idx="1"/>
          </p:nvPr>
        </p:nvSpPr>
        <p:spPr/>
        <p:txBody>
          <a:bodyPr>
            <a:normAutofit/>
          </a:bodyPr>
          <a:lstStyle/>
          <a:p>
            <a:pPr algn="r" rtl="1"/>
            <a:r>
              <a:rPr lang="fa-IR" sz="2400" dirty="0" smtClean="0"/>
              <a:t>با توجه به تعریف یک راه حل چرخه ای، عاملی که چنین راه حلی را اجرا می کند سرانجام به هدفی که هر خروجی یک عمل غیر قطعی سرانجام رخ می دهد، دست می یابد </a:t>
            </a:r>
          </a:p>
          <a:p>
            <a:pPr algn="r" rtl="1"/>
            <a:r>
              <a:rPr lang="fa-IR" sz="2400" dirty="0" smtClean="0"/>
              <a:t>البته این به تعریف قطعیت نیز بستگی دارد مثلا</a:t>
            </a:r>
          </a:p>
          <a:p>
            <a:pPr lvl="1" algn="r" rtl="1"/>
            <a:r>
              <a:rPr lang="fa-IR" sz="2200" dirty="0" smtClean="0"/>
              <a:t>انداختن تاس</a:t>
            </a:r>
          </a:p>
          <a:p>
            <a:pPr lvl="1" algn="r" rtl="1"/>
            <a:r>
              <a:rPr lang="fa-IR" sz="2200" dirty="0" smtClean="0"/>
              <a:t>داخل کردن کارت هتل برای باز کردن قفل در</a:t>
            </a:r>
            <a:endParaRPr lang="en-US" sz="2200" dirty="0"/>
          </a:p>
        </p:txBody>
      </p:sp>
      <p:sp>
        <p:nvSpPr>
          <p:cNvPr id="3" name="Slide Number Placeholder 2"/>
          <p:cNvSpPr>
            <a:spLocks noGrp="1"/>
          </p:cNvSpPr>
          <p:nvPr>
            <p:ph type="sldNum" sz="quarter" idx="12"/>
          </p:nvPr>
        </p:nvSpPr>
        <p:spPr/>
        <p:txBody>
          <a:bodyPr/>
          <a:lstStyle/>
          <a:p>
            <a:fld id="{46C42CB0-D3EE-410A-B21E-5092A3CB89D3}" type="slidenum">
              <a:rPr lang="en-US" smtClean="0"/>
              <a:t>81</a:t>
            </a:fld>
            <a:endParaRPr lang="en-US"/>
          </a:p>
        </p:txBody>
      </p:sp>
    </p:spTree>
    <p:extLst>
      <p:ext uri="{BB962C8B-B14F-4D97-AF65-F5344CB8AC3E}">
        <p14:creationId xmlns:p14="http://schemas.microsoft.com/office/powerpoint/2010/main" val="4578168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 با مشاهدات جزئی</a:t>
            </a:r>
            <a:endParaRPr lang="en-US" dirty="0"/>
          </a:p>
        </p:txBody>
      </p:sp>
      <p:sp>
        <p:nvSpPr>
          <p:cNvPr id="5" name="Content Placeholder 4"/>
          <p:cNvSpPr>
            <a:spLocks noGrp="1"/>
          </p:cNvSpPr>
          <p:nvPr>
            <p:ph idx="1"/>
          </p:nvPr>
        </p:nvSpPr>
        <p:spPr/>
        <p:txBody>
          <a:bodyPr>
            <a:normAutofit/>
          </a:bodyPr>
          <a:lstStyle/>
          <a:p>
            <a:pPr algn="r" rtl="1"/>
            <a:r>
              <a:rPr lang="fa-IR" sz="2400" dirty="0" smtClean="0"/>
              <a:t>حالت باور: اعتقاد جاری عامل در مورد حالتهای فیزیکی ای که ممکن است دران قرار داشته باشد، با توجه به توالی از اعمال و ادراکاتی که تاکنون بدست امده است، را نشان می دهد.</a:t>
            </a:r>
            <a:endParaRPr lang="en-US" sz="2200" dirty="0"/>
          </a:p>
        </p:txBody>
      </p:sp>
      <p:sp>
        <p:nvSpPr>
          <p:cNvPr id="3" name="Slide Number Placeholder 2"/>
          <p:cNvSpPr>
            <a:spLocks noGrp="1"/>
          </p:cNvSpPr>
          <p:nvPr>
            <p:ph type="sldNum" sz="quarter" idx="12"/>
          </p:nvPr>
        </p:nvSpPr>
        <p:spPr/>
        <p:txBody>
          <a:bodyPr/>
          <a:lstStyle/>
          <a:p>
            <a:fld id="{46C42CB0-D3EE-410A-B21E-5092A3CB89D3}" type="slidenum">
              <a:rPr lang="en-US" smtClean="0"/>
              <a:t>82</a:t>
            </a:fld>
            <a:endParaRPr lang="en-US"/>
          </a:p>
        </p:txBody>
      </p:sp>
    </p:spTree>
    <p:extLst>
      <p:ext uri="{BB962C8B-B14F-4D97-AF65-F5344CB8AC3E}">
        <p14:creationId xmlns:p14="http://schemas.microsoft.com/office/powerpoint/2010/main" val="220228516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 بدون مشاهده</a:t>
            </a:r>
            <a:endParaRPr lang="en-US" dirty="0"/>
          </a:p>
        </p:txBody>
      </p:sp>
      <p:sp>
        <p:nvSpPr>
          <p:cNvPr id="5" name="Content Placeholder 4"/>
          <p:cNvSpPr>
            <a:spLocks noGrp="1"/>
          </p:cNvSpPr>
          <p:nvPr>
            <p:ph idx="1"/>
          </p:nvPr>
        </p:nvSpPr>
        <p:spPr/>
        <p:txBody>
          <a:bodyPr>
            <a:normAutofit/>
          </a:bodyPr>
          <a:lstStyle/>
          <a:p>
            <a:pPr algn="r" rtl="1"/>
            <a:r>
              <a:rPr lang="fa-IR" sz="2400" dirty="0" smtClean="0"/>
              <a:t>این نوع مسائل را مسائل بدون سنسور یا مسائل تطبیقی نیز گفته می شود</a:t>
            </a:r>
          </a:p>
          <a:p>
            <a:pPr algn="r" rtl="1"/>
            <a:r>
              <a:rPr lang="fa-IR" sz="2200" dirty="0" smtClean="0"/>
              <a:t>مثلا در مورد دنیای جاروبرقی فرض کنید که جاروبرقی جغرافیای دنیا را می داند اما موقعیت خود و کثیفی یا تمیزی خانه را درک نمی کند.</a:t>
            </a:r>
          </a:p>
          <a:p>
            <a:pPr algn="r" rtl="1"/>
            <a:r>
              <a:rPr lang="fa-IR" sz="2200" dirty="0" smtClean="0"/>
              <a:t>برای حل مسائل بدون سنسور ما جستجو را در حالتهای باور انجام می دهیم به جای حالتهای فیزیکی</a:t>
            </a:r>
          </a:p>
          <a:p>
            <a:pPr algn="r" rtl="1"/>
            <a:r>
              <a:rPr lang="fa-IR" sz="2200" dirty="0" smtClean="0"/>
              <a:t>در فضای حالت باور  مسئله کاملا قابل مشاهده است چون عامل همیشه حالت باور خود را می داند. </a:t>
            </a:r>
            <a:endParaRPr lang="en-US" sz="2200" dirty="0"/>
          </a:p>
        </p:txBody>
      </p:sp>
      <p:sp>
        <p:nvSpPr>
          <p:cNvPr id="3" name="Slide Number Placeholder 2"/>
          <p:cNvSpPr>
            <a:spLocks noGrp="1"/>
          </p:cNvSpPr>
          <p:nvPr>
            <p:ph type="sldNum" sz="quarter" idx="12"/>
          </p:nvPr>
        </p:nvSpPr>
        <p:spPr/>
        <p:txBody>
          <a:bodyPr/>
          <a:lstStyle/>
          <a:p>
            <a:fld id="{46C42CB0-D3EE-410A-B21E-5092A3CB89D3}" type="slidenum">
              <a:rPr lang="en-US" smtClean="0"/>
              <a:t>83</a:t>
            </a:fld>
            <a:endParaRPr lang="en-US"/>
          </a:p>
        </p:txBody>
      </p:sp>
    </p:spTree>
    <p:extLst>
      <p:ext uri="{BB962C8B-B14F-4D97-AF65-F5344CB8AC3E}">
        <p14:creationId xmlns:p14="http://schemas.microsoft.com/office/powerpoint/2010/main" val="307683290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 بدون مشاهده</a:t>
            </a:r>
            <a:endParaRPr lang="en-US" dirty="0"/>
          </a:p>
        </p:txBody>
      </p:sp>
      <p:sp>
        <p:nvSpPr>
          <p:cNvPr id="5" name="Content Placeholder 4"/>
          <p:cNvSpPr>
            <a:spLocks noGrp="1"/>
          </p:cNvSpPr>
          <p:nvPr>
            <p:ph idx="1"/>
          </p:nvPr>
        </p:nvSpPr>
        <p:spPr/>
        <p:txBody>
          <a:bodyPr>
            <a:normAutofit/>
          </a:bodyPr>
          <a:lstStyle/>
          <a:p>
            <a:pPr algn="r" rtl="1"/>
            <a:r>
              <a:rPr lang="fa-IR" sz="2400" dirty="0" smtClean="0"/>
              <a:t>تعریف مسائل بدون سنسور</a:t>
            </a:r>
          </a:p>
          <a:p>
            <a:pPr algn="r" rtl="1"/>
            <a:r>
              <a:rPr lang="fa-IR" sz="2400" dirty="0" smtClean="0"/>
              <a:t>فرض کنید یک مسئله </a:t>
            </a:r>
            <a:r>
              <a:rPr lang="en-US" sz="2400" dirty="0" smtClean="0"/>
              <a:t>P</a:t>
            </a:r>
            <a:r>
              <a:rPr lang="fa-IR" sz="2400" dirty="0" smtClean="0"/>
              <a:t> که با </a:t>
            </a:r>
            <a:r>
              <a:rPr lang="en-US" sz="2400" dirty="0" err="1" smtClean="0"/>
              <a:t>ActionsP</a:t>
            </a:r>
            <a:r>
              <a:rPr lang="fa-IR" sz="2400" dirty="0" smtClean="0"/>
              <a:t>،</a:t>
            </a:r>
            <a:r>
              <a:rPr lang="en-US" sz="2400" dirty="0" smtClean="0"/>
              <a:t> </a:t>
            </a:r>
            <a:r>
              <a:rPr lang="fa-IR" sz="2400" dirty="0" smtClean="0"/>
              <a:t> </a:t>
            </a:r>
            <a:r>
              <a:rPr lang="en-US" sz="2400" dirty="0" err="1" smtClean="0"/>
              <a:t>ResultP</a:t>
            </a:r>
            <a:r>
              <a:rPr lang="fa-IR" sz="2400" dirty="0" smtClean="0"/>
              <a:t>، </a:t>
            </a:r>
            <a:r>
              <a:rPr lang="en-US" sz="2400" dirty="0" smtClean="0"/>
              <a:t>Goal-</a:t>
            </a:r>
            <a:r>
              <a:rPr lang="en-US" sz="2400" dirty="0" err="1" smtClean="0"/>
              <a:t>TestP</a:t>
            </a:r>
            <a:r>
              <a:rPr lang="fa-IR" sz="2400" dirty="0" smtClean="0"/>
              <a:t> و </a:t>
            </a:r>
            <a:r>
              <a:rPr lang="en-US" sz="2400" dirty="0" smtClean="0"/>
              <a:t>Step-</a:t>
            </a:r>
            <a:r>
              <a:rPr lang="en-US" sz="2400" dirty="0" err="1" smtClean="0"/>
              <a:t>CostP</a:t>
            </a:r>
            <a:r>
              <a:rPr lang="fa-IR" sz="2400" dirty="0" smtClean="0"/>
              <a:t> تعریف می شود</a:t>
            </a:r>
          </a:p>
          <a:p>
            <a:pPr lvl="1" algn="r" rtl="1"/>
            <a:r>
              <a:rPr lang="fa-IR" sz="2000" dirty="0" smtClean="0"/>
              <a:t>حالتهای باور: برای مسئله ای با </a:t>
            </a:r>
            <a:r>
              <a:rPr lang="en-US" sz="2000" dirty="0" smtClean="0"/>
              <a:t>N</a:t>
            </a:r>
            <a:r>
              <a:rPr lang="fa-IR" sz="2000" dirty="0" smtClean="0"/>
              <a:t> حالت یکی مسئله بدون سنسور شامل </a:t>
            </a:r>
            <a:r>
              <a:rPr lang="en-US" sz="2000" dirty="0" smtClean="0"/>
              <a:t>2</a:t>
            </a:r>
            <a:r>
              <a:rPr lang="en-US" sz="2000" baseline="30000" dirty="0" smtClean="0"/>
              <a:t>N</a:t>
            </a:r>
            <a:r>
              <a:rPr lang="fa-IR" sz="2000" dirty="0" smtClean="0"/>
              <a:t> که همه انها قابل دسترس نیستند.</a:t>
            </a:r>
          </a:p>
          <a:p>
            <a:pPr lvl="1" algn="r" rtl="1"/>
            <a:r>
              <a:rPr lang="fa-IR" sz="2000" dirty="0" smtClean="0"/>
              <a:t>حالت اولیه: مجموعه تمام حالتها</a:t>
            </a:r>
          </a:p>
          <a:p>
            <a:pPr lvl="1" algn="r" rtl="1"/>
            <a:r>
              <a:rPr lang="fa-IR" sz="2000" dirty="0" smtClean="0"/>
              <a:t>اعمال: اگر اعمال غیر قانونی تاثیری در حل مسئله نداشته باشند اجتماع تمام اعمال در غیر اینصورت اشتراک تمام اعمال</a:t>
            </a:r>
          </a:p>
          <a:p>
            <a:pPr lvl="1" algn="r" rtl="1"/>
            <a:r>
              <a:rPr lang="fa-IR" sz="2000" dirty="0" smtClean="0"/>
              <a:t>مدل انتقال: </a:t>
            </a:r>
            <a:endParaRPr lang="en-US" sz="2000" dirty="0"/>
          </a:p>
        </p:txBody>
      </p:sp>
      <p:sp>
        <p:nvSpPr>
          <p:cNvPr id="3" name="Slide Number Placeholder 2"/>
          <p:cNvSpPr>
            <a:spLocks noGrp="1"/>
          </p:cNvSpPr>
          <p:nvPr>
            <p:ph type="sldNum" sz="quarter" idx="12"/>
          </p:nvPr>
        </p:nvSpPr>
        <p:spPr/>
        <p:txBody>
          <a:bodyPr/>
          <a:lstStyle/>
          <a:p>
            <a:fld id="{46C42CB0-D3EE-410A-B21E-5092A3CB89D3}" type="slidenum">
              <a:rPr lang="en-US" smtClean="0"/>
              <a:t>84</a:t>
            </a:fld>
            <a:endParaRPr lang="en-US"/>
          </a:p>
        </p:txBody>
      </p:sp>
    </p:spTree>
    <p:extLst>
      <p:ext uri="{BB962C8B-B14F-4D97-AF65-F5344CB8AC3E}">
        <p14:creationId xmlns:p14="http://schemas.microsoft.com/office/powerpoint/2010/main" val="174349075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 بدون مشاهده</a:t>
            </a:r>
            <a:endParaRPr lang="en-US" dirty="0"/>
          </a:p>
        </p:txBody>
      </p:sp>
      <p:sp>
        <p:nvSpPr>
          <p:cNvPr id="5" name="Content Placeholder 4"/>
          <p:cNvSpPr>
            <a:spLocks noGrp="1"/>
          </p:cNvSpPr>
          <p:nvPr>
            <p:ph idx="1"/>
          </p:nvPr>
        </p:nvSpPr>
        <p:spPr/>
        <p:txBody>
          <a:bodyPr>
            <a:normAutofit/>
          </a:bodyPr>
          <a:lstStyle/>
          <a:p>
            <a:pPr algn="r" rtl="1"/>
            <a:r>
              <a:rPr lang="fa-IR" sz="2200" dirty="0" smtClean="0"/>
              <a:t>مدل انتقال: </a:t>
            </a:r>
          </a:p>
          <a:p>
            <a:pPr lvl="1" algn="r" rtl="1"/>
            <a:r>
              <a:rPr lang="fa-IR" sz="2000" dirty="0" smtClean="0"/>
              <a:t>برای اعمال قطعی</a:t>
            </a:r>
          </a:p>
          <a:p>
            <a:pPr lvl="1" algn="r" rtl="1"/>
            <a:r>
              <a:rPr lang="fa-IR" sz="2000" dirty="0" smtClean="0"/>
              <a:t>برای اعمال غیرقطعی</a:t>
            </a:r>
          </a:p>
          <a:p>
            <a:pPr lvl="1" algn="r" rtl="1"/>
            <a:endParaRPr lang="fa-IR" sz="2000" dirty="0"/>
          </a:p>
          <a:p>
            <a:pPr lvl="1" algn="r" rtl="1"/>
            <a:endParaRPr lang="fa-IR" sz="2000" dirty="0" smtClean="0"/>
          </a:p>
          <a:p>
            <a:pPr lvl="1" algn="r" rtl="1"/>
            <a:endParaRPr lang="fa-IR" sz="2000" dirty="0"/>
          </a:p>
          <a:p>
            <a:pPr lvl="1" algn="r" rtl="1"/>
            <a:r>
              <a:rPr lang="fa-IR" sz="2000" dirty="0" smtClean="0"/>
              <a:t>ایجاد حالت باور جدید بعد از انجام یک عمل پیش بینی نامیده می شود</a:t>
            </a:r>
            <a:endParaRPr lang="en-US" sz="2000" dirty="0"/>
          </a:p>
        </p:txBody>
      </p:sp>
      <p:sp>
        <p:nvSpPr>
          <p:cNvPr id="3" name="Slide Number Placeholder 2"/>
          <p:cNvSpPr>
            <a:spLocks noGrp="1"/>
          </p:cNvSpPr>
          <p:nvPr>
            <p:ph type="sldNum" sz="quarter" idx="12"/>
          </p:nvPr>
        </p:nvSpPr>
        <p:spPr/>
        <p:txBody>
          <a:bodyPr/>
          <a:lstStyle/>
          <a:p>
            <a:fld id="{46C42CB0-D3EE-410A-B21E-5092A3CB89D3}" type="slidenum">
              <a:rPr lang="en-US" smtClean="0"/>
              <a:t>85</a:t>
            </a:fld>
            <a:endParaRPr lang="en-US"/>
          </a:p>
        </p:txBody>
      </p:sp>
      <p:pic>
        <p:nvPicPr>
          <p:cNvPr id="4" name="Picture 3"/>
          <p:cNvPicPr>
            <a:picLocks noChangeAspect="1"/>
          </p:cNvPicPr>
          <p:nvPr/>
        </p:nvPicPr>
        <p:blipFill>
          <a:blip r:embed="rId3"/>
          <a:stretch>
            <a:fillRect/>
          </a:stretch>
        </p:blipFill>
        <p:spPr>
          <a:xfrm>
            <a:off x="2828475" y="2515049"/>
            <a:ext cx="6086475" cy="447675"/>
          </a:xfrm>
          <a:prstGeom prst="rect">
            <a:avLst/>
          </a:prstGeom>
        </p:spPr>
      </p:pic>
      <p:pic>
        <p:nvPicPr>
          <p:cNvPr id="6" name="Picture 5"/>
          <p:cNvPicPr>
            <a:picLocks noChangeAspect="1"/>
          </p:cNvPicPr>
          <p:nvPr/>
        </p:nvPicPr>
        <p:blipFill>
          <a:blip r:embed="rId4"/>
          <a:stretch>
            <a:fillRect/>
          </a:stretch>
        </p:blipFill>
        <p:spPr>
          <a:xfrm>
            <a:off x="2828475" y="3503298"/>
            <a:ext cx="6210300" cy="1038225"/>
          </a:xfrm>
          <a:prstGeom prst="rect">
            <a:avLst/>
          </a:prstGeom>
        </p:spPr>
      </p:pic>
    </p:spTree>
    <p:extLst>
      <p:ext uri="{BB962C8B-B14F-4D97-AF65-F5344CB8AC3E}">
        <p14:creationId xmlns:p14="http://schemas.microsoft.com/office/powerpoint/2010/main" val="42551046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 بدون مشاهده</a:t>
            </a:r>
            <a:endParaRPr lang="en-US" dirty="0"/>
          </a:p>
        </p:txBody>
      </p:sp>
      <p:sp>
        <p:nvSpPr>
          <p:cNvPr id="5" name="Content Placeholder 4"/>
          <p:cNvSpPr>
            <a:spLocks noGrp="1"/>
          </p:cNvSpPr>
          <p:nvPr>
            <p:ph idx="1"/>
          </p:nvPr>
        </p:nvSpPr>
        <p:spPr/>
        <p:txBody>
          <a:bodyPr>
            <a:normAutofit/>
          </a:bodyPr>
          <a:lstStyle/>
          <a:p>
            <a:pPr algn="r" rtl="1"/>
            <a:r>
              <a:rPr lang="fa-IR" sz="2200" dirty="0" smtClean="0"/>
              <a:t>تست هدف: یک حالت باور هدف است اگر تمام حالتهای فیزیکی در ان شرط </a:t>
            </a:r>
            <a:r>
              <a:rPr lang="en-US" sz="2200" dirty="0" smtClean="0"/>
              <a:t>Goal-</a:t>
            </a:r>
            <a:r>
              <a:rPr lang="en-US" sz="2200" dirty="0" err="1" smtClean="0"/>
              <a:t>TestP</a:t>
            </a:r>
            <a:r>
              <a:rPr lang="fa-IR" sz="2200" dirty="0" smtClean="0"/>
              <a:t> را براورده کند.</a:t>
            </a:r>
          </a:p>
          <a:p>
            <a:pPr algn="r" rtl="1"/>
            <a:r>
              <a:rPr lang="fa-IR" sz="2200" dirty="0" smtClean="0"/>
              <a:t>هزینه مسیر: اگر یک عمل مشابه در حالتهای مختلف بتواند هزینه های متفاوتی داشته باشد بنابراین هزینه اتخاذ یک عمل در یک حالت مشخص می تواند یکی از چندین مقدار باشد.</a:t>
            </a:r>
          </a:p>
        </p:txBody>
      </p:sp>
      <p:sp>
        <p:nvSpPr>
          <p:cNvPr id="3" name="Slide Number Placeholder 2"/>
          <p:cNvSpPr>
            <a:spLocks noGrp="1"/>
          </p:cNvSpPr>
          <p:nvPr>
            <p:ph type="sldNum" sz="quarter" idx="12"/>
          </p:nvPr>
        </p:nvSpPr>
        <p:spPr/>
        <p:txBody>
          <a:bodyPr/>
          <a:lstStyle/>
          <a:p>
            <a:fld id="{46C42CB0-D3EE-410A-B21E-5092A3CB89D3}" type="slidenum">
              <a:rPr lang="en-US" smtClean="0"/>
              <a:t>86</a:t>
            </a:fld>
            <a:endParaRPr lang="en-US"/>
          </a:p>
        </p:txBody>
      </p:sp>
    </p:spTree>
    <p:extLst>
      <p:ext uri="{BB962C8B-B14F-4D97-AF65-F5344CB8AC3E}">
        <p14:creationId xmlns:p14="http://schemas.microsoft.com/office/powerpoint/2010/main" val="4638803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 بدون مشاهده</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87</a:t>
            </a:fld>
            <a:endParaRPr lang="en-US"/>
          </a:p>
        </p:txBody>
      </p:sp>
      <p:pic>
        <p:nvPicPr>
          <p:cNvPr id="6" name="Picture 5"/>
          <p:cNvPicPr>
            <a:picLocks noChangeAspect="1"/>
          </p:cNvPicPr>
          <p:nvPr/>
        </p:nvPicPr>
        <p:blipFill>
          <a:blip r:embed="rId3"/>
          <a:stretch>
            <a:fillRect/>
          </a:stretch>
        </p:blipFill>
        <p:spPr>
          <a:xfrm>
            <a:off x="1742895" y="1645758"/>
            <a:ext cx="9258300" cy="4429125"/>
          </a:xfrm>
          <a:prstGeom prst="rect">
            <a:avLst/>
          </a:prstGeom>
        </p:spPr>
      </p:pic>
    </p:spTree>
    <p:extLst>
      <p:ext uri="{BB962C8B-B14F-4D97-AF65-F5344CB8AC3E}">
        <p14:creationId xmlns:p14="http://schemas.microsoft.com/office/powerpoint/2010/main" val="233401438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 بدون مشاهده</a:t>
            </a:r>
            <a:endParaRPr lang="en-US" dirty="0"/>
          </a:p>
        </p:txBody>
      </p:sp>
      <p:sp>
        <p:nvSpPr>
          <p:cNvPr id="5" name="Content Placeholder 4"/>
          <p:cNvSpPr>
            <a:spLocks noGrp="1"/>
          </p:cNvSpPr>
          <p:nvPr>
            <p:ph idx="1"/>
          </p:nvPr>
        </p:nvSpPr>
        <p:spPr/>
        <p:txBody>
          <a:bodyPr>
            <a:normAutofit/>
          </a:bodyPr>
          <a:lstStyle/>
          <a:p>
            <a:pPr algn="r" rtl="1"/>
            <a:r>
              <a:rPr lang="fa-IR" sz="2400" dirty="0" smtClean="0"/>
              <a:t>حالتهای قابل دسترس</a:t>
            </a:r>
          </a:p>
          <a:p>
            <a:pPr algn="r" rtl="1"/>
            <a:r>
              <a:rPr lang="fa-IR" sz="2400" dirty="0" smtClean="0"/>
              <a:t>12 حالت از 256 = 2</a:t>
            </a:r>
            <a:r>
              <a:rPr lang="fa-IR" sz="2400" baseline="30000" dirty="0" smtClean="0"/>
              <a:t>8</a:t>
            </a:r>
            <a:r>
              <a:rPr lang="fa-IR" sz="2400" dirty="0" smtClean="0"/>
              <a:t> حالت</a:t>
            </a:r>
            <a:endParaRPr lang="en-US" sz="2400" dirty="0"/>
          </a:p>
        </p:txBody>
      </p:sp>
      <p:sp>
        <p:nvSpPr>
          <p:cNvPr id="3" name="Slide Number Placeholder 2"/>
          <p:cNvSpPr>
            <a:spLocks noGrp="1"/>
          </p:cNvSpPr>
          <p:nvPr>
            <p:ph type="sldNum" sz="quarter" idx="12"/>
          </p:nvPr>
        </p:nvSpPr>
        <p:spPr/>
        <p:txBody>
          <a:bodyPr/>
          <a:lstStyle/>
          <a:p>
            <a:fld id="{46C42CB0-D3EE-410A-B21E-5092A3CB89D3}" type="slidenum">
              <a:rPr lang="en-US" smtClean="0"/>
              <a:t>88</a:t>
            </a:fld>
            <a:endParaRPr lang="en-US"/>
          </a:p>
        </p:txBody>
      </p:sp>
      <p:pic>
        <p:nvPicPr>
          <p:cNvPr id="4" name="Picture 3"/>
          <p:cNvPicPr>
            <a:picLocks noChangeAspect="1"/>
          </p:cNvPicPr>
          <p:nvPr/>
        </p:nvPicPr>
        <p:blipFill>
          <a:blip r:embed="rId3"/>
          <a:stretch>
            <a:fillRect/>
          </a:stretch>
        </p:blipFill>
        <p:spPr>
          <a:xfrm>
            <a:off x="1660674" y="787782"/>
            <a:ext cx="5972175" cy="5962650"/>
          </a:xfrm>
          <a:prstGeom prst="rect">
            <a:avLst/>
          </a:prstGeom>
        </p:spPr>
      </p:pic>
    </p:spTree>
    <p:extLst>
      <p:ext uri="{BB962C8B-B14F-4D97-AF65-F5344CB8AC3E}">
        <p14:creationId xmlns:p14="http://schemas.microsoft.com/office/powerpoint/2010/main" val="94408087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 بدون مشاهده</a:t>
            </a:r>
            <a:endParaRPr lang="en-US" dirty="0"/>
          </a:p>
        </p:txBody>
      </p:sp>
      <p:sp>
        <p:nvSpPr>
          <p:cNvPr id="5" name="Content Placeholder 4"/>
          <p:cNvSpPr>
            <a:spLocks noGrp="1"/>
          </p:cNvSpPr>
          <p:nvPr>
            <p:ph idx="1"/>
          </p:nvPr>
        </p:nvSpPr>
        <p:spPr/>
        <p:txBody>
          <a:bodyPr>
            <a:normAutofit lnSpcReduction="10000"/>
          </a:bodyPr>
          <a:lstStyle/>
          <a:p>
            <a:pPr algn="r" rtl="1"/>
            <a:r>
              <a:rPr lang="fa-IR" sz="2000" dirty="0"/>
              <a:t>پس از فرموله سازی مسئله هرکدام از روشهای جستجوی فصل 3 را  می توان اعمال کرد.</a:t>
            </a:r>
          </a:p>
          <a:p>
            <a:pPr algn="r" rtl="1"/>
            <a:r>
              <a:rPr lang="fa-IR" sz="2000" dirty="0"/>
              <a:t>اگر یک توالی اعمال جوابی برای یک حالت باور </a:t>
            </a:r>
            <a:r>
              <a:rPr lang="en-US" sz="2000" dirty="0"/>
              <a:t>b</a:t>
            </a:r>
            <a:r>
              <a:rPr lang="fa-IR" sz="2000" dirty="0"/>
              <a:t> باشد، ان یک جواب برای هر زیر مجموعه از </a:t>
            </a:r>
            <a:r>
              <a:rPr lang="en-US" sz="2000" dirty="0"/>
              <a:t>b</a:t>
            </a:r>
            <a:r>
              <a:rPr lang="fa-IR" sz="2000" dirty="0"/>
              <a:t> نیز خواهد بود. بنابراین اگر مثلا </a:t>
            </a:r>
            <a:r>
              <a:rPr lang="en-US" sz="2000" dirty="0"/>
              <a:t>{5, 7}</a:t>
            </a:r>
            <a:r>
              <a:rPr lang="fa-IR" sz="2000" dirty="0"/>
              <a:t> ایجاد شده است می توانیم مسیری که به </a:t>
            </a:r>
            <a:r>
              <a:rPr lang="en-US" sz="2000" dirty="0"/>
              <a:t>{1, 3, 5, 7}</a:t>
            </a:r>
            <a:r>
              <a:rPr lang="fa-IR" sz="2000" dirty="0"/>
              <a:t> ختم می شود را دور بیاندازیم. این باعث یک نوع هرس در درخت فضای حالت می شود.</a:t>
            </a:r>
          </a:p>
          <a:p>
            <a:pPr algn="r" rtl="1"/>
            <a:r>
              <a:rPr lang="fa-IR" sz="2000" dirty="0"/>
              <a:t>مشکل اساسی در مسائل بدون سنسور مربوط به اندازه هر حالت باور است. </a:t>
            </a:r>
            <a:endParaRPr lang="fa-IR" sz="2000" dirty="0" smtClean="0"/>
          </a:p>
          <a:p>
            <a:pPr algn="r" rtl="1"/>
            <a:r>
              <a:rPr lang="fa-IR" sz="2000" dirty="0" smtClean="0"/>
              <a:t>یک راه حل این است که حالتهای باور را به شکل فشرده تری نمایش دهیم</a:t>
            </a:r>
          </a:p>
          <a:p>
            <a:pPr algn="r" rtl="1"/>
            <a:r>
              <a:rPr lang="fa-IR" sz="2000" dirty="0" smtClean="0"/>
              <a:t>یک راه دیگر استفاده از الگوریتم های جستجوی فضای باور افزایشی است که یک حالت فیزیکی را در هر لحظه تولید می کنند مثلا اگر نیاز به عملی داریم که برای هر 8 حالت موجود در حالت باور باید کار کند میتوانیم ابتدا عملی را بیابیم که برای حالت 1 کار می کند سپس کارکرد این عمل را برای حالتهای دیگر بررسی کنیم. برخلاف جستجوی </a:t>
            </a:r>
            <a:r>
              <a:rPr lang="en-US" sz="2000" dirty="0" smtClean="0"/>
              <a:t>AND-OR</a:t>
            </a:r>
            <a:r>
              <a:rPr lang="fa-IR" sz="2000" dirty="0" smtClean="0"/>
              <a:t> که ممکن است راه حلهای متفاوتی برای هر شاخه پیدا کند در حالیکه این روش یک راه حل را که برای همه کار می کند پیدا می کند.</a:t>
            </a:r>
          </a:p>
          <a:p>
            <a:pPr algn="r" rtl="1"/>
            <a:endParaRPr lang="en-US" sz="2000" dirty="0"/>
          </a:p>
        </p:txBody>
      </p:sp>
      <p:sp>
        <p:nvSpPr>
          <p:cNvPr id="3" name="Slide Number Placeholder 2"/>
          <p:cNvSpPr>
            <a:spLocks noGrp="1"/>
          </p:cNvSpPr>
          <p:nvPr>
            <p:ph type="sldNum" sz="quarter" idx="12"/>
          </p:nvPr>
        </p:nvSpPr>
        <p:spPr/>
        <p:txBody>
          <a:bodyPr/>
          <a:lstStyle/>
          <a:p>
            <a:fld id="{46C42CB0-D3EE-410A-B21E-5092A3CB89D3}" type="slidenum">
              <a:rPr lang="en-US" smtClean="0"/>
              <a:t>89</a:t>
            </a:fld>
            <a:endParaRPr lang="en-US"/>
          </a:p>
        </p:txBody>
      </p:sp>
    </p:spTree>
    <p:extLst>
      <p:ext uri="{BB962C8B-B14F-4D97-AF65-F5344CB8AC3E}">
        <p14:creationId xmlns:p14="http://schemas.microsoft.com/office/powerpoint/2010/main" val="526999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مسئله معمای 8</a:t>
            </a:r>
            <a:endParaRPr lang="en-US" dirty="0"/>
          </a:p>
        </p:txBody>
      </p:sp>
      <p:pic>
        <p:nvPicPr>
          <p:cNvPr id="6" name="Picture 5"/>
          <p:cNvPicPr>
            <a:picLocks noChangeAspect="1"/>
          </p:cNvPicPr>
          <p:nvPr/>
        </p:nvPicPr>
        <p:blipFill>
          <a:blip r:embed="rId3"/>
          <a:stretch>
            <a:fillRect/>
          </a:stretch>
        </p:blipFill>
        <p:spPr>
          <a:xfrm>
            <a:off x="1997652" y="2151784"/>
            <a:ext cx="9277350" cy="3676650"/>
          </a:xfrm>
          <a:prstGeom prst="rect">
            <a:avLst/>
          </a:prstGeom>
        </p:spPr>
      </p:pic>
      <p:sp>
        <p:nvSpPr>
          <p:cNvPr id="3" name="Slide Number Placeholder 2"/>
          <p:cNvSpPr>
            <a:spLocks noGrp="1"/>
          </p:cNvSpPr>
          <p:nvPr>
            <p:ph type="sldNum" sz="quarter" idx="12"/>
          </p:nvPr>
        </p:nvSpPr>
        <p:spPr/>
        <p:txBody>
          <a:bodyPr/>
          <a:lstStyle/>
          <a:p>
            <a:fld id="{46C42CB0-D3EE-410A-B21E-5092A3CB89D3}" type="slidenum">
              <a:rPr lang="en-US" smtClean="0"/>
              <a:t>9</a:t>
            </a:fld>
            <a:endParaRPr lang="en-US"/>
          </a:p>
        </p:txBody>
      </p:sp>
    </p:spTree>
    <p:extLst>
      <p:ext uri="{BB962C8B-B14F-4D97-AF65-F5344CB8AC3E}">
        <p14:creationId xmlns:p14="http://schemas.microsoft.com/office/powerpoint/2010/main" val="53223381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 با مشاهدات</a:t>
            </a:r>
            <a:endParaRPr lang="en-US" dirty="0"/>
          </a:p>
        </p:txBody>
      </p:sp>
      <p:sp>
        <p:nvSpPr>
          <p:cNvPr id="5" name="Content Placeholder 4"/>
          <p:cNvSpPr>
            <a:spLocks noGrp="1"/>
          </p:cNvSpPr>
          <p:nvPr>
            <p:ph idx="1"/>
          </p:nvPr>
        </p:nvSpPr>
        <p:spPr/>
        <p:txBody>
          <a:bodyPr>
            <a:normAutofit/>
          </a:bodyPr>
          <a:lstStyle/>
          <a:p>
            <a:pPr algn="r" rtl="1"/>
            <a:r>
              <a:rPr lang="fa-IR" sz="2000" dirty="0" smtClean="0"/>
              <a:t>برای مسائل پاره ای قابل مشاهده ما باید مشخص کنیم که محیط چگونه ادراکات را برای عامل تولید می کند. (</a:t>
            </a:r>
            <a:r>
              <a:rPr lang="en-US" sz="2000" dirty="0" smtClean="0"/>
              <a:t>Percept(s)</a:t>
            </a:r>
            <a:r>
              <a:rPr lang="fa-IR" sz="2000" dirty="0" smtClean="0"/>
              <a:t>)</a:t>
            </a:r>
          </a:p>
          <a:p>
            <a:pPr algn="r" rtl="1"/>
            <a:r>
              <a:rPr lang="fa-IR" sz="2000" dirty="0" smtClean="0"/>
              <a:t>تابع </a:t>
            </a:r>
            <a:r>
              <a:rPr lang="en-US" sz="2000" dirty="0" smtClean="0"/>
              <a:t>Percepts(s)</a:t>
            </a:r>
            <a:r>
              <a:rPr lang="fa-IR" sz="2000" dirty="0" smtClean="0"/>
              <a:t> در مسائل کاملا قابل مشاهده </a:t>
            </a:r>
            <a:r>
              <a:rPr lang="en-US" sz="2000" dirty="0" smtClean="0"/>
              <a:t>s</a:t>
            </a:r>
            <a:r>
              <a:rPr lang="fa-IR" sz="2000" dirty="0" smtClean="0"/>
              <a:t> و در مسائل بدون مشاهده </a:t>
            </a:r>
            <a:r>
              <a:rPr lang="en-US" sz="2000" dirty="0" smtClean="0"/>
              <a:t>null</a:t>
            </a:r>
            <a:r>
              <a:rPr lang="fa-IR" sz="2000" dirty="0" smtClean="0"/>
              <a:t> را برمی گرداند</a:t>
            </a:r>
          </a:p>
          <a:p>
            <a:pPr algn="r" rtl="1"/>
            <a:r>
              <a:rPr lang="fa-IR" sz="2000" dirty="0" smtClean="0"/>
              <a:t>انتقال از یک حالت باور به حالت بعدی برای یک عمل خاص در سه مرحله انجام می شود.</a:t>
            </a:r>
          </a:p>
          <a:p>
            <a:pPr lvl="1" algn="r" rtl="1"/>
            <a:r>
              <a:rPr lang="fa-IR" sz="1800" dirty="0" smtClean="0"/>
              <a:t>پیش بینی: اگر </a:t>
            </a:r>
            <a:r>
              <a:rPr lang="en-US" sz="1800" dirty="0" smtClean="0"/>
              <a:t>a</a:t>
            </a:r>
            <a:r>
              <a:rPr lang="fa-IR" sz="1800" dirty="0" smtClean="0"/>
              <a:t> یک عمل و </a:t>
            </a:r>
            <a:r>
              <a:rPr lang="en-US" sz="1800" dirty="0" smtClean="0"/>
              <a:t>b</a:t>
            </a:r>
            <a:r>
              <a:rPr lang="fa-IR" sz="1800" dirty="0" smtClean="0"/>
              <a:t> یک حالت باور باشد داریم</a:t>
            </a:r>
          </a:p>
          <a:p>
            <a:pPr lvl="1" algn="r" rtl="1"/>
            <a:r>
              <a:rPr lang="fa-IR" sz="1800" dirty="0" smtClean="0"/>
              <a:t>پیش بینی مشاهده: تعیین مجموعه ای از ادراکات </a:t>
            </a:r>
            <a:r>
              <a:rPr lang="en-US" sz="1800" dirty="0" smtClean="0"/>
              <a:t>o</a:t>
            </a:r>
            <a:r>
              <a:rPr lang="fa-IR" sz="1800" dirty="0" smtClean="0"/>
              <a:t> که ممکن است در حالت باور پیش بینی شده قابل مشاهده باشد.</a:t>
            </a:r>
          </a:p>
          <a:p>
            <a:pPr lvl="1" algn="r" rtl="1"/>
            <a:endParaRPr lang="fa-IR" sz="1800" dirty="0"/>
          </a:p>
          <a:p>
            <a:pPr lvl="1" algn="r" rtl="1"/>
            <a:r>
              <a:rPr lang="fa-IR" sz="1800" dirty="0" smtClean="0"/>
              <a:t>بروز رسانی: برای هر ادراک ممکن حالت باوری که ممکن است از ان نتیجه شود را تعیین می کند</a:t>
            </a:r>
          </a:p>
          <a:p>
            <a:pPr lvl="1" algn="r" rtl="1"/>
            <a:endParaRPr lang="en-US" sz="1800" dirty="0"/>
          </a:p>
        </p:txBody>
      </p:sp>
      <p:sp>
        <p:nvSpPr>
          <p:cNvPr id="3" name="Slide Number Placeholder 2"/>
          <p:cNvSpPr>
            <a:spLocks noGrp="1"/>
          </p:cNvSpPr>
          <p:nvPr>
            <p:ph type="sldNum" sz="quarter" idx="12"/>
          </p:nvPr>
        </p:nvSpPr>
        <p:spPr/>
        <p:txBody>
          <a:bodyPr/>
          <a:lstStyle/>
          <a:p>
            <a:fld id="{46C42CB0-D3EE-410A-B21E-5092A3CB89D3}" type="slidenum">
              <a:rPr lang="en-US" smtClean="0"/>
              <a:t>90</a:t>
            </a:fld>
            <a:endParaRPr lang="en-US"/>
          </a:p>
        </p:txBody>
      </p:sp>
      <p:pic>
        <p:nvPicPr>
          <p:cNvPr id="4" name="Picture 3"/>
          <p:cNvPicPr>
            <a:picLocks noChangeAspect="1"/>
          </p:cNvPicPr>
          <p:nvPr/>
        </p:nvPicPr>
        <p:blipFill>
          <a:blip r:embed="rId3"/>
          <a:stretch>
            <a:fillRect/>
          </a:stretch>
        </p:blipFill>
        <p:spPr>
          <a:xfrm>
            <a:off x="3334434" y="3761652"/>
            <a:ext cx="2155751" cy="402386"/>
          </a:xfrm>
          <a:prstGeom prst="rect">
            <a:avLst/>
          </a:prstGeom>
        </p:spPr>
      </p:pic>
      <p:pic>
        <p:nvPicPr>
          <p:cNvPr id="7" name="Picture 6"/>
          <p:cNvPicPr>
            <a:picLocks noChangeAspect="1"/>
          </p:cNvPicPr>
          <p:nvPr/>
        </p:nvPicPr>
        <p:blipFill>
          <a:blip r:embed="rId4"/>
          <a:stretch>
            <a:fillRect/>
          </a:stretch>
        </p:blipFill>
        <p:spPr>
          <a:xfrm>
            <a:off x="2589212" y="4570904"/>
            <a:ext cx="6515100" cy="466725"/>
          </a:xfrm>
          <a:prstGeom prst="rect">
            <a:avLst/>
          </a:prstGeom>
        </p:spPr>
      </p:pic>
      <p:pic>
        <p:nvPicPr>
          <p:cNvPr id="8" name="Picture 7"/>
          <p:cNvPicPr>
            <a:picLocks noChangeAspect="1"/>
          </p:cNvPicPr>
          <p:nvPr/>
        </p:nvPicPr>
        <p:blipFill>
          <a:blip r:embed="rId5"/>
          <a:stretch>
            <a:fillRect/>
          </a:stretch>
        </p:blipFill>
        <p:spPr>
          <a:xfrm>
            <a:off x="2672616" y="5666980"/>
            <a:ext cx="5915025" cy="447675"/>
          </a:xfrm>
          <a:prstGeom prst="rect">
            <a:avLst/>
          </a:prstGeom>
        </p:spPr>
      </p:pic>
    </p:spTree>
    <p:extLst>
      <p:ext uri="{BB962C8B-B14F-4D97-AF65-F5344CB8AC3E}">
        <p14:creationId xmlns:p14="http://schemas.microsoft.com/office/powerpoint/2010/main" val="14208285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 با مشاهدات</a:t>
            </a:r>
            <a:endParaRPr lang="en-US" dirty="0"/>
          </a:p>
        </p:txBody>
      </p:sp>
      <p:sp>
        <p:nvSpPr>
          <p:cNvPr id="3" name="Slide Number Placeholder 2"/>
          <p:cNvSpPr>
            <a:spLocks noGrp="1"/>
          </p:cNvSpPr>
          <p:nvPr>
            <p:ph type="sldNum" sz="quarter" idx="12"/>
          </p:nvPr>
        </p:nvSpPr>
        <p:spPr/>
        <p:txBody>
          <a:bodyPr/>
          <a:lstStyle/>
          <a:p>
            <a:fld id="{46C42CB0-D3EE-410A-B21E-5092A3CB89D3}" type="slidenum">
              <a:rPr lang="en-US" smtClean="0"/>
              <a:t>91</a:t>
            </a:fld>
            <a:endParaRPr lang="en-US"/>
          </a:p>
        </p:txBody>
      </p:sp>
      <p:pic>
        <p:nvPicPr>
          <p:cNvPr id="9" name="Picture 8"/>
          <p:cNvPicPr>
            <a:picLocks noChangeAspect="1"/>
          </p:cNvPicPr>
          <p:nvPr/>
        </p:nvPicPr>
        <p:blipFill>
          <a:blip r:embed="rId3"/>
          <a:stretch>
            <a:fillRect/>
          </a:stretch>
        </p:blipFill>
        <p:spPr>
          <a:xfrm>
            <a:off x="1954237" y="787782"/>
            <a:ext cx="6176889" cy="5956286"/>
          </a:xfrm>
          <a:prstGeom prst="rect">
            <a:avLst/>
          </a:prstGeom>
        </p:spPr>
      </p:pic>
    </p:spTree>
    <p:extLst>
      <p:ext uri="{BB962C8B-B14F-4D97-AF65-F5344CB8AC3E}">
        <p14:creationId xmlns:p14="http://schemas.microsoft.com/office/powerpoint/2010/main" val="166363691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جستجو با مشاهدات</a:t>
            </a:r>
            <a:endParaRPr lang="en-US" dirty="0"/>
          </a:p>
        </p:txBody>
      </p:sp>
      <p:sp>
        <p:nvSpPr>
          <p:cNvPr id="5" name="Content Placeholder 4"/>
          <p:cNvSpPr>
            <a:spLocks noGrp="1"/>
          </p:cNvSpPr>
          <p:nvPr>
            <p:ph idx="1"/>
          </p:nvPr>
        </p:nvSpPr>
        <p:spPr/>
        <p:txBody>
          <a:bodyPr>
            <a:normAutofit/>
          </a:bodyPr>
          <a:lstStyle/>
          <a:p>
            <a:pPr algn="r" rtl="1"/>
            <a:r>
              <a:rPr lang="fa-IR" sz="2000" dirty="0" smtClean="0"/>
              <a:t>هر حالت باور پیش بینی شده </a:t>
            </a:r>
            <a:r>
              <a:rPr lang="en-US" sz="2000" dirty="0" smtClean="0"/>
              <a:t>b0</a:t>
            </a:r>
            <a:r>
              <a:rPr lang="fa-IR" sz="2000" dirty="0" smtClean="0"/>
              <a:t> نمی تواند بزرگتر از حالت باور پیش بینی شده باشد: مشاهدات فقط برای کاهش عدم قطعیت بکار می روند.</a:t>
            </a:r>
          </a:p>
          <a:p>
            <a:pPr algn="r" rtl="1"/>
            <a:r>
              <a:rPr lang="fa-IR" sz="2000" dirty="0" smtClean="0"/>
              <a:t>بدست اوردن حالت های باور ممکن مننتج از یک عمل معین و ادراکات ممکن بعدی</a:t>
            </a:r>
          </a:p>
          <a:p>
            <a:pPr algn="r" rtl="1"/>
            <a:endParaRPr lang="en-US" sz="1800" dirty="0"/>
          </a:p>
        </p:txBody>
      </p:sp>
      <p:sp>
        <p:nvSpPr>
          <p:cNvPr id="3" name="Slide Number Placeholder 2"/>
          <p:cNvSpPr>
            <a:spLocks noGrp="1"/>
          </p:cNvSpPr>
          <p:nvPr>
            <p:ph type="sldNum" sz="quarter" idx="12"/>
          </p:nvPr>
        </p:nvSpPr>
        <p:spPr/>
        <p:txBody>
          <a:bodyPr/>
          <a:lstStyle/>
          <a:p>
            <a:fld id="{46C42CB0-D3EE-410A-B21E-5092A3CB89D3}" type="slidenum">
              <a:rPr lang="en-US" smtClean="0"/>
              <a:t>92</a:t>
            </a:fld>
            <a:endParaRPr lang="en-US"/>
          </a:p>
        </p:txBody>
      </p:sp>
      <p:pic>
        <p:nvPicPr>
          <p:cNvPr id="6" name="Picture 5"/>
          <p:cNvPicPr>
            <a:picLocks noChangeAspect="1"/>
          </p:cNvPicPr>
          <p:nvPr/>
        </p:nvPicPr>
        <p:blipFill>
          <a:blip r:embed="rId3"/>
          <a:stretch>
            <a:fillRect/>
          </a:stretch>
        </p:blipFill>
        <p:spPr>
          <a:xfrm>
            <a:off x="2933993" y="3579498"/>
            <a:ext cx="7505700" cy="885825"/>
          </a:xfrm>
          <a:prstGeom prst="rect">
            <a:avLst/>
          </a:prstGeom>
        </p:spPr>
      </p:pic>
    </p:spTree>
    <p:extLst>
      <p:ext uri="{BB962C8B-B14F-4D97-AF65-F5344CB8AC3E}">
        <p14:creationId xmlns:p14="http://schemas.microsoft.com/office/powerpoint/2010/main" val="202026034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حل مسائل پاره ای قابل مشاهده </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000" dirty="0" smtClean="0"/>
              <a:t>ادراک اولیه </a:t>
            </a:r>
          </a:p>
          <a:p>
            <a:pPr algn="r" rtl="1"/>
            <a:r>
              <a:rPr lang="fa-IR" sz="2000" dirty="0" smtClean="0"/>
              <a:t>راه حل یک برنامه شرطی است.</a:t>
            </a:r>
          </a:p>
          <a:p>
            <a:pPr algn="r" rtl="1"/>
            <a:endParaRPr lang="fa-IR" sz="2000" dirty="0"/>
          </a:p>
          <a:p>
            <a:pPr algn="r" rtl="1"/>
            <a:endParaRPr lang="fa-IR" sz="2000" dirty="0" smtClean="0"/>
          </a:p>
          <a:p>
            <a:pPr algn="r" rtl="1"/>
            <a:endParaRPr lang="fa-IR" sz="2000" dirty="0"/>
          </a:p>
          <a:p>
            <a:pPr algn="r" rtl="1"/>
            <a:endParaRPr lang="fa-IR" sz="2000" dirty="0" smtClean="0"/>
          </a:p>
          <a:p>
            <a:pPr algn="r" rtl="1"/>
            <a:endParaRPr lang="fa-IR" sz="2000" dirty="0"/>
          </a:p>
          <a:p>
            <a:pPr algn="r" rtl="1"/>
            <a:endParaRPr lang="fa-IR" sz="2000" dirty="0" smtClean="0"/>
          </a:p>
          <a:p>
            <a:pPr algn="r" rtl="1"/>
            <a:r>
              <a:rPr lang="fa-IR" sz="2000" dirty="0" smtClean="0"/>
              <a:t>در محیط قابل مشاهده جزئی یک عامل نمی تواند راه حلی را اجرا کند که نیازمند تست یک حالت واقعی باشد</a:t>
            </a:r>
          </a:p>
          <a:p>
            <a:pPr algn="r" rtl="1"/>
            <a:endParaRPr lang="en-US" sz="1800" dirty="0"/>
          </a:p>
        </p:txBody>
      </p:sp>
      <p:sp>
        <p:nvSpPr>
          <p:cNvPr id="3" name="Slide Number Placeholder 2"/>
          <p:cNvSpPr>
            <a:spLocks noGrp="1"/>
          </p:cNvSpPr>
          <p:nvPr>
            <p:ph type="sldNum" sz="quarter" idx="12"/>
          </p:nvPr>
        </p:nvSpPr>
        <p:spPr/>
        <p:txBody>
          <a:bodyPr/>
          <a:lstStyle/>
          <a:p>
            <a:fld id="{46C42CB0-D3EE-410A-B21E-5092A3CB89D3}" type="slidenum">
              <a:rPr lang="en-US" smtClean="0"/>
              <a:t>93</a:t>
            </a:fld>
            <a:endParaRPr lang="en-US"/>
          </a:p>
        </p:txBody>
      </p:sp>
      <p:pic>
        <p:nvPicPr>
          <p:cNvPr id="7" name="Picture 6"/>
          <p:cNvPicPr>
            <a:picLocks noChangeAspect="1"/>
          </p:cNvPicPr>
          <p:nvPr/>
        </p:nvPicPr>
        <p:blipFill>
          <a:blip r:embed="rId3"/>
          <a:stretch>
            <a:fillRect/>
          </a:stretch>
        </p:blipFill>
        <p:spPr>
          <a:xfrm>
            <a:off x="531812" y="1431976"/>
            <a:ext cx="8150102" cy="4126634"/>
          </a:xfrm>
          <a:prstGeom prst="rect">
            <a:avLst/>
          </a:prstGeom>
        </p:spPr>
      </p:pic>
      <p:pic>
        <p:nvPicPr>
          <p:cNvPr id="8" name="Picture 7"/>
          <p:cNvPicPr>
            <a:picLocks noChangeAspect="1"/>
          </p:cNvPicPr>
          <p:nvPr/>
        </p:nvPicPr>
        <p:blipFill>
          <a:blip r:embed="rId4"/>
          <a:stretch>
            <a:fillRect/>
          </a:stretch>
        </p:blipFill>
        <p:spPr>
          <a:xfrm>
            <a:off x="9033595" y="2133600"/>
            <a:ext cx="1143000" cy="381000"/>
          </a:xfrm>
          <a:prstGeom prst="rect">
            <a:avLst/>
          </a:prstGeom>
        </p:spPr>
      </p:pic>
      <p:pic>
        <p:nvPicPr>
          <p:cNvPr id="9" name="Picture 8"/>
          <p:cNvPicPr>
            <a:picLocks noChangeAspect="1"/>
          </p:cNvPicPr>
          <p:nvPr/>
        </p:nvPicPr>
        <p:blipFill>
          <a:blip r:embed="rId5"/>
          <a:stretch>
            <a:fillRect/>
          </a:stretch>
        </p:blipFill>
        <p:spPr>
          <a:xfrm>
            <a:off x="6319148" y="3057143"/>
            <a:ext cx="4962525" cy="438150"/>
          </a:xfrm>
          <a:prstGeom prst="rect">
            <a:avLst/>
          </a:prstGeom>
        </p:spPr>
      </p:pic>
    </p:spTree>
    <p:extLst>
      <p:ext uri="{BB962C8B-B14F-4D97-AF65-F5344CB8AC3E}">
        <p14:creationId xmlns:p14="http://schemas.microsoft.com/office/powerpoint/2010/main" val="406670929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عاملی برای محیط های پاره ای قابل مشاهده </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000" dirty="0" smtClean="0"/>
              <a:t>عامل مسئله را فرموله سازی کرده و یک الگوریتم جستجو (مانند جستجوی گراف </a:t>
            </a:r>
            <a:r>
              <a:rPr lang="en-US" sz="2000" dirty="0" smtClean="0"/>
              <a:t>AND-OR</a:t>
            </a:r>
            <a:r>
              <a:rPr lang="fa-IR" sz="2000" dirty="0" smtClean="0"/>
              <a:t>) را برای حل ان اعمال می کند و راه حل را اجرا می کند.</a:t>
            </a:r>
          </a:p>
          <a:p>
            <a:pPr algn="r" rtl="1"/>
            <a:r>
              <a:rPr lang="fa-IR" sz="2000" dirty="0" smtClean="0"/>
              <a:t>دو تفاوت اصلی وجود دارد:</a:t>
            </a:r>
          </a:p>
          <a:p>
            <a:pPr lvl="1" algn="r" rtl="1"/>
            <a:r>
              <a:rPr lang="fa-IR" sz="1800" dirty="0" smtClean="0"/>
              <a:t>راه حل در این مساول ممکن است یک برنامه شرطی باشد به جای توالی اعمال</a:t>
            </a:r>
          </a:p>
          <a:p>
            <a:pPr lvl="1" algn="r" rtl="1"/>
            <a:r>
              <a:rPr lang="fa-IR" sz="1800" dirty="0" smtClean="0"/>
              <a:t>عامل باید حالت باور خود را در هنگامی که اعمال را انجام می دهد و ادراکات را دریافت می کند نگهداری کند.</a:t>
            </a:r>
          </a:p>
          <a:p>
            <a:pPr algn="r" rtl="1"/>
            <a:r>
              <a:rPr lang="fa-IR" sz="2000" dirty="0" smtClean="0"/>
              <a:t>با داشتن یک حالت باور </a:t>
            </a:r>
            <a:r>
              <a:rPr lang="en-US" sz="2000" dirty="0" smtClean="0"/>
              <a:t>b</a:t>
            </a:r>
            <a:r>
              <a:rPr lang="fa-IR" sz="2000" dirty="0" smtClean="0"/>
              <a:t> و عمل </a:t>
            </a:r>
            <a:r>
              <a:rPr lang="en-US" sz="2000" dirty="0" smtClean="0"/>
              <a:t>a</a:t>
            </a:r>
            <a:r>
              <a:rPr lang="fa-IR" sz="2000" dirty="0" smtClean="0"/>
              <a:t> و یک ادراک </a:t>
            </a:r>
            <a:r>
              <a:rPr lang="en-US" sz="2000" dirty="0" smtClean="0"/>
              <a:t>o</a:t>
            </a:r>
            <a:r>
              <a:rPr lang="fa-IR" sz="2000" dirty="0" smtClean="0"/>
              <a:t> حالت باور جدید بصورت زیر است.</a:t>
            </a:r>
          </a:p>
          <a:p>
            <a:pPr algn="r" rtl="1"/>
            <a:endParaRPr lang="en-US" sz="2000" dirty="0"/>
          </a:p>
        </p:txBody>
      </p:sp>
      <p:sp>
        <p:nvSpPr>
          <p:cNvPr id="3" name="Slide Number Placeholder 2"/>
          <p:cNvSpPr>
            <a:spLocks noGrp="1"/>
          </p:cNvSpPr>
          <p:nvPr>
            <p:ph type="sldNum" sz="quarter" idx="12"/>
          </p:nvPr>
        </p:nvSpPr>
        <p:spPr/>
        <p:txBody>
          <a:bodyPr/>
          <a:lstStyle/>
          <a:p>
            <a:fld id="{46C42CB0-D3EE-410A-B21E-5092A3CB89D3}" type="slidenum">
              <a:rPr lang="en-US" smtClean="0"/>
              <a:t>94</a:t>
            </a:fld>
            <a:endParaRPr lang="en-US"/>
          </a:p>
        </p:txBody>
      </p:sp>
      <p:pic>
        <p:nvPicPr>
          <p:cNvPr id="4" name="Picture 3"/>
          <p:cNvPicPr>
            <a:picLocks noChangeAspect="1"/>
          </p:cNvPicPr>
          <p:nvPr/>
        </p:nvPicPr>
        <p:blipFill>
          <a:blip r:embed="rId3"/>
          <a:stretch>
            <a:fillRect/>
          </a:stretch>
        </p:blipFill>
        <p:spPr>
          <a:xfrm>
            <a:off x="2345567" y="4499390"/>
            <a:ext cx="3533775" cy="447675"/>
          </a:xfrm>
          <a:prstGeom prst="rect">
            <a:avLst/>
          </a:prstGeom>
        </p:spPr>
      </p:pic>
    </p:spTree>
    <p:extLst>
      <p:ext uri="{BB962C8B-B14F-4D97-AF65-F5344CB8AC3E}">
        <p14:creationId xmlns:p14="http://schemas.microsoft.com/office/powerpoint/2010/main" val="303367660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عاملی برای محیط های پاره ای قابل مشاهده </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000" dirty="0" smtClean="0"/>
              <a:t>حالت باوری که در جهان جاروبرقی </a:t>
            </a:r>
            <a:r>
              <a:rPr lang="en-US" sz="2000" dirty="0" smtClean="0"/>
              <a:t>kindergarten</a:t>
            </a:r>
            <a:r>
              <a:rPr lang="fa-IR" sz="2000" dirty="0" smtClean="0"/>
              <a:t> (کودکستان) با سنسور محلی نگهداری می شود را نشان می دهد که در ان هر خانه در هر لحظه ای می توان کثیف شود مگر اینکه عامل بطور فعال در حال تمیز کردن ان در ان لحظه باشد</a:t>
            </a:r>
            <a:endParaRPr lang="en-US" sz="2000" dirty="0"/>
          </a:p>
        </p:txBody>
      </p:sp>
      <p:sp>
        <p:nvSpPr>
          <p:cNvPr id="3" name="Slide Number Placeholder 2"/>
          <p:cNvSpPr>
            <a:spLocks noGrp="1"/>
          </p:cNvSpPr>
          <p:nvPr>
            <p:ph type="sldNum" sz="quarter" idx="12"/>
          </p:nvPr>
        </p:nvSpPr>
        <p:spPr/>
        <p:txBody>
          <a:bodyPr/>
          <a:lstStyle/>
          <a:p>
            <a:fld id="{46C42CB0-D3EE-410A-B21E-5092A3CB89D3}" type="slidenum">
              <a:rPr lang="en-US" smtClean="0"/>
              <a:t>95</a:t>
            </a:fld>
            <a:endParaRPr lang="en-US"/>
          </a:p>
        </p:txBody>
      </p:sp>
      <p:pic>
        <p:nvPicPr>
          <p:cNvPr id="7" name="Picture 6"/>
          <p:cNvPicPr>
            <a:picLocks noChangeAspect="1"/>
          </p:cNvPicPr>
          <p:nvPr/>
        </p:nvPicPr>
        <p:blipFill>
          <a:blip r:embed="rId3"/>
          <a:stretch>
            <a:fillRect/>
          </a:stretch>
        </p:blipFill>
        <p:spPr>
          <a:xfrm>
            <a:off x="1081052" y="2982352"/>
            <a:ext cx="8864807" cy="3713870"/>
          </a:xfrm>
          <a:prstGeom prst="rect">
            <a:avLst/>
          </a:prstGeom>
        </p:spPr>
      </p:pic>
    </p:spTree>
    <p:extLst>
      <p:ext uri="{BB962C8B-B14F-4D97-AF65-F5344CB8AC3E}">
        <p14:creationId xmlns:p14="http://schemas.microsoft.com/office/powerpoint/2010/main" val="120586769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مثال</a:t>
            </a:r>
            <a:endParaRPr lang="en-US" dirty="0"/>
          </a:p>
        </p:txBody>
      </p:sp>
      <p:sp>
        <p:nvSpPr>
          <p:cNvPr id="5" name="Content Placeholder 4"/>
          <p:cNvSpPr>
            <a:spLocks noGrp="1"/>
          </p:cNvSpPr>
          <p:nvPr>
            <p:ph idx="1"/>
          </p:nvPr>
        </p:nvSpPr>
        <p:spPr>
          <a:xfrm>
            <a:off x="9200271" y="1350498"/>
            <a:ext cx="2707504" cy="5104814"/>
          </a:xfrm>
        </p:spPr>
        <p:txBody>
          <a:bodyPr>
            <a:normAutofit/>
          </a:bodyPr>
          <a:lstStyle/>
          <a:p>
            <a:pPr algn="r" rtl="1"/>
            <a:r>
              <a:rPr lang="fa-IR" sz="2000" dirty="0" smtClean="0"/>
              <a:t>رباتی با وظیفه محلی سازی با داشتن نقشه ای از محیط و توالی ای از ادراکات و اعمال</a:t>
            </a:r>
          </a:p>
          <a:p>
            <a:pPr algn="r" rtl="1"/>
            <a:r>
              <a:rPr lang="fa-IR" sz="2000" dirty="0" smtClean="0"/>
              <a:t>شامل 4 سنسور در هر جهت برای تشخیص شی</a:t>
            </a:r>
          </a:p>
          <a:p>
            <a:pPr algn="r" rtl="1"/>
            <a:r>
              <a:rPr lang="fa-IR" sz="2000" dirty="0" smtClean="0"/>
              <a:t>عمل </a:t>
            </a:r>
            <a:r>
              <a:rPr lang="en-US" sz="2000" dirty="0" smtClean="0"/>
              <a:t>Move</a:t>
            </a:r>
            <a:r>
              <a:rPr lang="fa-IR" sz="2000" dirty="0" smtClean="0"/>
              <a:t> بصورت تصادفی عمل می کند</a:t>
            </a:r>
          </a:p>
          <a:p>
            <a:pPr algn="r" rtl="1"/>
            <a:r>
              <a:rPr lang="fa-IR" sz="2000" dirty="0" smtClean="0"/>
              <a:t>کار ربات تعیین موقعیت جاری است</a:t>
            </a:r>
          </a:p>
          <a:p>
            <a:pPr algn="r" rtl="1"/>
            <a:r>
              <a:rPr lang="fa-IR" sz="2000" dirty="0" smtClean="0"/>
              <a:t>در ابتدا ربت نمی داند در کجا قرار دارد</a:t>
            </a:r>
          </a:p>
          <a:p>
            <a:pPr algn="r" rtl="1"/>
            <a:r>
              <a:rPr lang="fa-IR" sz="2000" dirty="0" smtClean="0"/>
              <a:t>ادراک </a:t>
            </a:r>
            <a:r>
              <a:rPr lang="en-US" sz="2000" dirty="0" smtClean="0"/>
              <a:t>NSW</a:t>
            </a:r>
            <a:r>
              <a:rPr lang="fa-IR" sz="2000" dirty="0" smtClean="0"/>
              <a:t> یعنی مانع در شمال، غرب و شرق</a:t>
            </a:r>
          </a:p>
          <a:p>
            <a:pPr algn="r" rtl="1"/>
            <a:endParaRPr lang="en-US" sz="2000" dirty="0"/>
          </a:p>
        </p:txBody>
      </p:sp>
      <p:sp>
        <p:nvSpPr>
          <p:cNvPr id="3" name="Slide Number Placeholder 2"/>
          <p:cNvSpPr>
            <a:spLocks noGrp="1"/>
          </p:cNvSpPr>
          <p:nvPr>
            <p:ph type="sldNum" sz="quarter" idx="12"/>
          </p:nvPr>
        </p:nvSpPr>
        <p:spPr/>
        <p:txBody>
          <a:bodyPr/>
          <a:lstStyle/>
          <a:p>
            <a:fld id="{46C42CB0-D3EE-410A-B21E-5092A3CB89D3}" type="slidenum">
              <a:rPr lang="en-US" smtClean="0"/>
              <a:t>96</a:t>
            </a:fld>
            <a:endParaRPr lang="en-US"/>
          </a:p>
        </p:txBody>
      </p:sp>
      <p:pic>
        <p:nvPicPr>
          <p:cNvPr id="4" name="Picture 3"/>
          <p:cNvPicPr>
            <a:picLocks noChangeAspect="1"/>
          </p:cNvPicPr>
          <p:nvPr/>
        </p:nvPicPr>
        <p:blipFill>
          <a:blip r:embed="rId3"/>
          <a:stretch>
            <a:fillRect/>
          </a:stretch>
        </p:blipFill>
        <p:spPr>
          <a:xfrm>
            <a:off x="1483625" y="278276"/>
            <a:ext cx="7711428" cy="6291336"/>
          </a:xfrm>
          <a:prstGeom prst="rect">
            <a:avLst/>
          </a:prstGeom>
        </p:spPr>
      </p:pic>
    </p:spTree>
    <p:extLst>
      <p:ext uri="{BB962C8B-B14F-4D97-AF65-F5344CB8AC3E}">
        <p14:creationId xmlns:p14="http://schemas.microsoft.com/office/powerpoint/2010/main" val="123441394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عاملهای جستجوی انلاین و محیطهای ناشناخته</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000" dirty="0" smtClean="0"/>
              <a:t>تاکنون تمام روشها افلاین بودند یعنی تا زمان پیدا نشدن راه حل عامل حتی یک قدم نیز بر نمی دارد.</a:t>
            </a:r>
          </a:p>
          <a:p>
            <a:pPr algn="r" rtl="1"/>
            <a:r>
              <a:rPr lang="fa-IR" sz="2000" dirty="0" smtClean="0"/>
              <a:t>در جستجوی انلاین عامل، محاسبه و عمل را با هم ادغام می کند. ابتدا عملی را انجام می دهد سپس محیط را مشاهده کرده و عمل بعدی را محاسبه می کند.</a:t>
            </a:r>
          </a:p>
          <a:p>
            <a:pPr algn="r" rtl="1"/>
            <a:r>
              <a:rPr lang="fa-IR" sz="2000" dirty="0" smtClean="0"/>
              <a:t>جستجوی انلاین برای محیطهای پویا، نیمه پویا و محیطهای غیرقطعی مناسب و برای محیط های ناشناخته ضروری است (مسئله اکتشاف)</a:t>
            </a:r>
            <a:endParaRPr lang="en-US" sz="2000" dirty="0"/>
          </a:p>
        </p:txBody>
      </p:sp>
      <p:sp>
        <p:nvSpPr>
          <p:cNvPr id="3" name="Slide Number Placeholder 2"/>
          <p:cNvSpPr>
            <a:spLocks noGrp="1"/>
          </p:cNvSpPr>
          <p:nvPr>
            <p:ph type="sldNum" sz="quarter" idx="12"/>
          </p:nvPr>
        </p:nvSpPr>
        <p:spPr/>
        <p:txBody>
          <a:bodyPr/>
          <a:lstStyle/>
          <a:p>
            <a:fld id="{46C42CB0-D3EE-410A-B21E-5092A3CB89D3}" type="slidenum">
              <a:rPr lang="en-US" smtClean="0"/>
              <a:t>97</a:t>
            </a:fld>
            <a:endParaRPr lang="en-US"/>
          </a:p>
        </p:txBody>
      </p:sp>
    </p:spTree>
    <p:extLst>
      <p:ext uri="{BB962C8B-B14F-4D97-AF65-F5344CB8AC3E}">
        <p14:creationId xmlns:p14="http://schemas.microsoft.com/office/powerpoint/2010/main" val="201204116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مسائل جستجوی انلاین </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000" dirty="0" smtClean="0"/>
              <a:t>با فرض محیط کاملا قابل مشاهده و قطعی</a:t>
            </a:r>
          </a:p>
          <a:p>
            <a:pPr lvl="1" algn="r" rtl="1"/>
            <a:r>
              <a:rPr lang="en-US" sz="1800" dirty="0" smtClean="0"/>
              <a:t>Actions(s)</a:t>
            </a:r>
            <a:r>
              <a:rPr lang="fa-IR" sz="1800" dirty="0" smtClean="0"/>
              <a:t>: لیست اعمال قابل انجام در حالت </a:t>
            </a:r>
            <a:r>
              <a:rPr lang="en-US" sz="1800" dirty="0" smtClean="0"/>
              <a:t>s</a:t>
            </a:r>
          </a:p>
          <a:p>
            <a:pPr lvl="1" algn="r" rtl="1"/>
            <a:r>
              <a:rPr lang="en-US" sz="1800" dirty="0" smtClean="0"/>
              <a:t>c(s, a, s’)</a:t>
            </a:r>
            <a:r>
              <a:rPr lang="fa-IR" sz="1800" dirty="0" smtClean="0"/>
              <a:t> تابع هزینه: مقدار این تابع تا زمانی که عامل عمل را انجام ندهد قابل محاسبه نیست.</a:t>
            </a:r>
          </a:p>
          <a:p>
            <a:pPr lvl="1" algn="r" rtl="1"/>
            <a:r>
              <a:rPr lang="en-US" sz="1800" dirty="0" smtClean="0"/>
              <a:t>Goal-Test(s)</a:t>
            </a:r>
          </a:p>
          <a:p>
            <a:pPr algn="r" rtl="1"/>
            <a:r>
              <a:rPr lang="fa-IR" sz="2000" dirty="0" smtClean="0"/>
              <a:t>در این مسائل </a:t>
            </a:r>
            <a:r>
              <a:rPr lang="en-US" sz="2000" dirty="0" smtClean="0"/>
              <a:t>Result(s, a)</a:t>
            </a:r>
            <a:r>
              <a:rPr lang="fa-IR" sz="2000" dirty="0" smtClean="0"/>
              <a:t> قبل از انجام عمل قابل مشاهده نیست.</a:t>
            </a:r>
          </a:p>
          <a:p>
            <a:pPr algn="r" rtl="1"/>
            <a:endParaRPr lang="en-US" sz="2000" dirty="0"/>
          </a:p>
        </p:txBody>
      </p:sp>
      <p:sp>
        <p:nvSpPr>
          <p:cNvPr id="3" name="Slide Number Placeholder 2"/>
          <p:cNvSpPr>
            <a:spLocks noGrp="1"/>
          </p:cNvSpPr>
          <p:nvPr>
            <p:ph type="sldNum" sz="quarter" idx="12"/>
          </p:nvPr>
        </p:nvSpPr>
        <p:spPr/>
        <p:txBody>
          <a:bodyPr/>
          <a:lstStyle/>
          <a:p>
            <a:fld id="{46C42CB0-D3EE-410A-B21E-5092A3CB89D3}" type="slidenum">
              <a:rPr lang="en-US" smtClean="0"/>
              <a:t>98</a:t>
            </a:fld>
            <a:endParaRPr lang="en-US"/>
          </a:p>
        </p:txBody>
      </p:sp>
      <p:pic>
        <p:nvPicPr>
          <p:cNvPr id="4" name="Picture 3"/>
          <p:cNvPicPr>
            <a:picLocks noChangeAspect="1"/>
          </p:cNvPicPr>
          <p:nvPr/>
        </p:nvPicPr>
        <p:blipFill>
          <a:blip r:embed="rId3"/>
          <a:stretch>
            <a:fillRect/>
          </a:stretch>
        </p:blipFill>
        <p:spPr>
          <a:xfrm>
            <a:off x="2592925" y="4151232"/>
            <a:ext cx="6762090" cy="2646979"/>
          </a:xfrm>
          <a:prstGeom prst="rect">
            <a:avLst/>
          </a:prstGeom>
        </p:spPr>
      </p:pic>
    </p:spTree>
    <p:extLst>
      <p:ext uri="{BB962C8B-B14F-4D97-AF65-F5344CB8AC3E}">
        <p14:creationId xmlns:p14="http://schemas.microsoft.com/office/powerpoint/2010/main" val="78192696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مسائل جستجوی انلاین </a:t>
            </a:r>
            <a:endParaRPr lang="en-US" dirty="0"/>
          </a:p>
        </p:txBody>
      </p:sp>
      <p:sp>
        <p:nvSpPr>
          <p:cNvPr id="5" name="Content Placeholder 4"/>
          <p:cNvSpPr>
            <a:spLocks noGrp="1"/>
          </p:cNvSpPr>
          <p:nvPr>
            <p:ph idx="1"/>
          </p:nvPr>
        </p:nvSpPr>
        <p:spPr>
          <a:xfrm>
            <a:off x="1786597" y="2133600"/>
            <a:ext cx="9718015" cy="4436012"/>
          </a:xfrm>
        </p:spPr>
        <p:txBody>
          <a:bodyPr>
            <a:normAutofit/>
          </a:bodyPr>
          <a:lstStyle/>
          <a:p>
            <a:pPr algn="r" rtl="1"/>
            <a:r>
              <a:rPr lang="fa-IR" sz="2000" dirty="0" smtClean="0"/>
              <a:t>عامل ممکن است به یک تابع اکتشاف قابل قبول دسترسی داشته باشد که فاصله از حالت جاری به هدف را تخمین بزند.</a:t>
            </a:r>
          </a:p>
          <a:p>
            <a:pPr algn="r" rtl="1"/>
            <a:r>
              <a:rPr lang="fa-IR" sz="2000" dirty="0" smtClean="0"/>
              <a:t>مثلا در شکل قبل عامل ممکن است فاصله تا هدف را با استفاده از تابع اکتشاف فاصله منهتن تخمین بزند.</a:t>
            </a:r>
          </a:p>
          <a:p>
            <a:pPr algn="r" rtl="1"/>
            <a:r>
              <a:rPr lang="fa-IR" sz="2000" dirty="0" smtClean="0"/>
              <a:t>هزینه در واقع هزینه کل مسیری است که عامل بطور واقعی طی کرده است.</a:t>
            </a:r>
          </a:p>
          <a:p>
            <a:pPr algn="r" rtl="1"/>
            <a:r>
              <a:rPr lang="fa-IR" sz="2000" dirty="0" smtClean="0"/>
              <a:t>این فاصله ممکن است با فاصله واقعی رسیدن به هدف (در صورت دانستن) مقایسه شود که به ان نسبت رقابتی گفته می شود.</a:t>
            </a:r>
          </a:p>
          <a:p>
            <a:pPr algn="r" rtl="1"/>
            <a:r>
              <a:rPr lang="fa-IR" sz="2000" dirty="0" smtClean="0"/>
              <a:t>هدف کم کردن نسبت رقابتی است اما ان نسبت ممکن است بی نهایت شود. مثلا در صورت غیرقابل بازگشت بودن اعمال ممکن است عامل به حالت مرگ برسد</a:t>
            </a:r>
          </a:p>
          <a:p>
            <a:pPr algn="r" rtl="1"/>
            <a:r>
              <a:rPr lang="fa-IR" sz="2000" smtClean="0"/>
              <a:t>حالت مرگ مشکل اساسی در این روشهاست اما در برخی از مسائل محیط را می توان بطور امن قابل مرور فرض کرد</a:t>
            </a:r>
            <a:endParaRPr lang="en-US" sz="2000" dirty="0"/>
          </a:p>
        </p:txBody>
      </p:sp>
      <p:sp>
        <p:nvSpPr>
          <p:cNvPr id="3" name="Slide Number Placeholder 2"/>
          <p:cNvSpPr>
            <a:spLocks noGrp="1"/>
          </p:cNvSpPr>
          <p:nvPr>
            <p:ph type="sldNum" sz="quarter" idx="12"/>
          </p:nvPr>
        </p:nvSpPr>
        <p:spPr/>
        <p:txBody>
          <a:bodyPr/>
          <a:lstStyle/>
          <a:p>
            <a:fld id="{46C42CB0-D3EE-410A-B21E-5092A3CB89D3}" type="slidenum">
              <a:rPr lang="en-US" smtClean="0"/>
              <a:t>99</a:t>
            </a:fld>
            <a:endParaRPr lang="en-US"/>
          </a:p>
        </p:txBody>
      </p:sp>
    </p:spTree>
    <p:extLst>
      <p:ext uri="{BB962C8B-B14F-4D97-AF65-F5344CB8AC3E}">
        <p14:creationId xmlns:p14="http://schemas.microsoft.com/office/powerpoint/2010/main" val="2462345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arsi">
      <a:majorFont>
        <a:latin typeface="Arial"/>
        <a:ea typeface=""/>
        <a:cs typeface="B Titr"/>
      </a:majorFont>
      <a:minorFont>
        <a:latin typeface="Calibri"/>
        <a:ea typeface=""/>
        <a:cs typeface="B Nazani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3408</TotalTime>
  <Words>11100</Words>
  <Application>Microsoft Office PowerPoint</Application>
  <PresentationFormat>Widescreen</PresentationFormat>
  <Paragraphs>1288</Paragraphs>
  <Slides>190</Slides>
  <Notes>169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190</vt:i4>
      </vt:variant>
    </vt:vector>
  </HeadingPairs>
  <TitlesOfParts>
    <vt:vector size="200" baseType="lpstr">
      <vt:lpstr>Arial</vt:lpstr>
      <vt:lpstr>B Nazanin</vt:lpstr>
      <vt:lpstr>B Titr</vt:lpstr>
      <vt:lpstr>Calibri</vt:lpstr>
      <vt:lpstr>Cambria Math</vt:lpstr>
      <vt:lpstr>Homa</vt:lpstr>
      <vt:lpstr>Lotus</vt:lpstr>
      <vt:lpstr>Wingdings</vt:lpstr>
      <vt:lpstr>Wingdings 3</vt:lpstr>
      <vt:lpstr>Wisp</vt:lpstr>
      <vt:lpstr>اموزش گام به گام هوش مصنوعی</vt:lpstr>
      <vt:lpstr>منابع</vt:lpstr>
      <vt:lpstr>فصل اول: مفاهیم پایه</vt:lpstr>
      <vt:lpstr>مفاهیم پایه</vt:lpstr>
      <vt:lpstr>تاریخچه هوش مصنوعی</vt:lpstr>
      <vt:lpstr>فصل سوم: روشهای جستجو</vt:lpstr>
      <vt:lpstr>فضای حالت</vt:lpstr>
      <vt:lpstr>توصیف گراف فضای حالت</vt:lpstr>
      <vt:lpstr>مسئله معمای 8</vt:lpstr>
      <vt:lpstr>توصیف فضای حالت معمای 8</vt:lpstr>
      <vt:lpstr>مسئله 8 وزیر</vt:lpstr>
      <vt:lpstr>الگوریتمهای جستجو</vt:lpstr>
      <vt:lpstr>برخی واژه های کلیدی</vt:lpstr>
      <vt:lpstr>مسئله چهارخانه های مربع مستطیلی</vt:lpstr>
      <vt:lpstr>شمای کلی الگوریتم های جستجو</vt:lpstr>
      <vt:lpstr>ملاکهای کارایی روشهای جستجو</vt:lpstr>
      <vt:lpstr>دسته بندی کلی</vt:lpstr>
      <vt:lpstr>جستجوی غیر اگاهانه</vt:lpstr>
      <vt:lpstr>جستجوی سطح اول (Breadth-first search)</vt:lpstr>
      <vt:lpstr>BFS</vt:lpstr>
      <vt:lpstr>ملاکهای مقایسه BFS</vt:lpstr>
      <vt:lpstr>جستجوی هزینه یکنواخت</vt:lpstr>
      <vt:lpstr>جستجوی عمق اول (Depth-first Search)</vt:lpstr>
      <vt:lpstr>DFS</vt:lpstr>
      <vt:lpstr>جستجو با عمق محدود</vt:lpstr>
      <vt:lpstr>جستجو عمیق کننده تکراری</vt:lpstr>
      <vt:lpstr>ID-DFS</vt:lpstr>
      <vt:lpstr>جستجوی دوطرفه</vt:lpstr>
      <vt:lpstr>مقایسه روشها</vt:lpstr>
      <vt:lpstr>جستجوی اگاهانه</vt:lpstr>
      <vt:lpstr>مفاهیم پایه</vt:lpstr>
      <vt:lpstr>جستجوی اول بهترین حریصانه</vt:lpstr>
      <vt:lpstr>مثال</vt:lpstr>
      <vt:lpstr>الگوریتم جستجوی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قضیه امکان پذیری</vt:lpstr>
      <vt:lpstr>اثبات بهینگی الگوریتم A*</vt:lpstr>
      <vt:lpstr>اثبات بهینگی الگوریتم A*</vt:lpstr>
      <vt:lpstr>بهینگی الگوریتم A*</vt:lpstr>
      <vt:lpstr>خواص الگوریتم A*</vt:lpstr>
      <vt:lpstr>توابع اکتشاف سازگار</vt:lpstr>
      <vt:lpstr>غلبه توابع اکتشاف</vt:lpstr>
      <vt:lpstr>جستجوی اکتشافی با حافظه محدود</vt:lpstr>
      <vt:lpstr>IDA*</vt:lpstr>
      <vt:lpstr>RBFS</vt:lpstr>
      <vt:lpstr>RBFS</vt:lpstr>
      <vt:lpstr>مثال از RBFS</vt:lpstr>
      <vt:lpstr>مثال از RBFS</vt:lpstr>
      <vt:lpstr>مثال از RBFS</vt:lpstr>
      <vt:lpstr>SMA*</vt:lpstr>
      <vt:lpstr>مقایسه روشها از لحاظ مدیریت حافظه</vt:lpstr>
      <vt:lpstr>فصل چهارم: فرای جستجوی کلاسیک</vt:lpstr>
      <vt:lpstr>الگوریتم های جستحوی محلی </vt:lpstr>
      <vt:lpstr>منظره فضای حالت</vt:lpstr>
      <vt:lpstr>جستجوی تپه نوردی</vt:lpstr>
      <vt:lpstr>مسئله 8 وزیر با تپه نوردی</vt:lpstr>
      <vt:lpstr>سه مشکل اساسی تپه نوردی</vt:lpstr>
      <vt:lpstr>جستجوی شبیه سازی تبرید</vt:lpstr>
      <vt:lpstr>الگوریتم شبیه سازی تبرید</vt:lpstr>
      <vt:lpstr>جستجوی پرتو محلی</vt:lpstr>
      <vt:lpstr>الگوریتم های ژنتیک</vt:lpstr>
      <vt:lpstr>عمل تقاطع (Crossover)</vt:lpstr>
      <vt:lpstr>انتخاب، تقاطع و جهش</vt:lpstr>
      <vt:lpstr>الگوریتم ژنتیک</vt:lpstr>
      <vt:lpstr>جستجوی محلی در فضای پیوسته</vt:lpstr>
      <vt:lpstr>جستجوی محلی در فضای پیوسته</vt:lpstr>
      <vt:lpstr>جستجو با اعمال غیر قطعی</vt:lpstr>
      <vt:lpstr>جهان جاروبرقی نامنظم</vt:lpstr>
      <vt:lpstr>جهان جاروبرقی نامنظم</vt:lpstr>
      <vt:lpstr>درخت های AND-OR</vt:lpstr>
      <vt:lpstr>درخت های  AND-OR</vt:lpstr>
      <vt:lpstr>الگوریتم جستجو در درخت های  AND-OR</vt:lpstr>
      <vt:lpstr>جهان جاروبرقی لغزنده</vt:lpstr>
      <vt:lpstr>جهان جاروبرقی لغزنده</vt:lpstr>
      <vt:lpstr>جهان جاروبرقی لغزنده</vt:lpstr>
      <vt:lpstr>جستجو با مشاهدات جزئی</vt:lpstr>
      <vt:lpstr>جستجو بدون مشاهده</vt:lpstr>
      <vt:lpstr>جستجو بدون مشاهده</vt:lpstr>
      <vt:lpstr>جستجو بدون مشاهده</vt:lpstr>
      <vt:lpstr>جستجو بدون مشاهده</vt:lpstr>
      <vt:lpstr>جستجو بدون مشاهده</vt:lpstr>
      <vt:lpstr>جستجو بدون مشاهده</vt:lpstr>
      <vt:lpstr>جستجو بدون مشاهده</vt:lpstr>
      <vt:lpstr>جستجو با مشاهدات</vt:lpstr>
      <vt:lpstr>جستجو با مشاهدات</vt:lpstr>
      <vt:lpstr>جستجو با مشاهدات</vt:lpstr>
      <vt:lpstr>حل مسائل پاره ای قابل مشاهده </vt:lpstr>
      <vt:lpstr>عاملی برای محیط های پاره ای قابل مشاهده </vt:lpstr>
      <vt:lpstr>عاملی برای محیط های پاره ای قابل مشاهده </vt:lpstr>
      <vt:lpstr>مثال</vt:lpstr>
      <vt:lpstr>عاملهای جستجوی انلاین و محیطهای ناشناخته</vt:lpstr>
      <vt:lpstr>مسائل جستجوی انلاین </vt:lpstr>
      <vt:lpstr>مسائل جستجوی انلاین </vt:lpstr>
      <vt:lpstr>مسائل جستجوی انلاین </vt:lpstr>
      <vt:lpstr>عاملهای جستجوی انلاین </vt:lpstr>
      <vt:lpstr>عاملهای جستجوی انلاین </vt:lpstr>
      <vt:lpstr>عاملهای جستجوی انلاین </vt:lpstr>
      <vt:lpstr>جستجوی انلاین محلی</vt:lpstr>
      <vt:lpstr>جستجوی انلاین محلی</vt:lpstr>
      <vt:lpstr>جستجوی انلاین محلی</vt:lpstr>
      <vt:lpstr>جستجوی انلاین محلی</vt:lpstr>
      <vt:lpstr>جستجوی انلاین محلی</vt:lpstr>
      <vt:lpstr>فصل پنجم: جستجوی رقابتی</vt:lpstr>
      <vt:lpstr>جستجوی رقابتی</vt:lpstr>
      <vt:lpstr>درخت بازی </vt:lpstr>
      <vt:lpstr>Minimax</vt:lpstr>
      <vt:lpstr>الگوریتم minimax</vt:lpstr>
      <vt:lpstr>مثالی از الگوریتم minimax</vt:lpstr>
      <vt:lpstr>خواص Minimax</vt:lpstr>
      <vt:lpstr>بازی های چند نفره</vt:lpstr>
      <vt:lpstr>مثالی از بازی چند نفره</vt:lpstr>
      <vt:lpstr>هرس الفا-بتا</vt:lpstr>
      <vt:lpstr>هرس الفا-بتا</vt:lpstr>
      <vt:lpstr>نمای شماتیک هرس الفا-بتا</vt:lpstr>
      <vt:lpstr>الگوریتم هرس الفا-بتا</vt:lpstr>
      <vt:lpstr>مثال</vt:lpstr>
      <vt:lpstr>مثال</vt:lpstr>
      <vt:lpstr>مثال</vt:lpstr>
      <vt:lpstr>مثال</vt:lpstr>
      <vt:lpstr>مثال</vt:lpstr>
      <vt:lpstr>مثال</vt:lpstr>
      <vt:lpstr>نکات تکمیلی</vt:lpstr>
      <vt:lpstr>تصمیمات زمان واقعی ناکامل</vt:lpstr>
      <vt:lpstr>تابع ارزیابی</vt:lpstr>
      <vt:lpstr>تابع ارزیابی</vt:lpstr>
      <vt:lpstr>تابع ارزیابی</vt:lpstr>
      <vt:lpstr>قطع جستجو</vt:lpstr>
      <vt:lpstr>قطع جستجو</vt:lpstr>
      <vt:lpstr>هرس رو به جلو</vt:lpstr>
      <vt:lpstr>بازیهای تصادفی </vt:lpstr>
      <vt:lpstr>بازیهای تصادفی </vt:lpstr>
      <vt:lpstr>بازیهای تصادفی </vt:lpstr>
      <vt:lpstr>بازیهای تصادفی </vt:lpstr>
      <vt:lpstr>توابع ارزیابی در بازیهای حاوی شانس </vt:lpstr>
      <vt:lpstr>بازیهای قابل مشاهده جزئی</vt:lpstr>
      <vt:lpstr>PowerPoint Presentation</vt:lpstr>
      <vt:lpstr>فصل ششم: مسائل ارضای محدودیت</vt:lpstr>
      <vt:lpstr>مسائل ارضای محدودیت</vt:lpstr>
      <vt:lpstr>مسائل ارضای محدودیت</vt:lpstr>
      <vt:lpstr>مسئله نمونه: رنگ امیزی گراف</vt:lpstr>
      <vt:lpstr>Example: Map-Coloring</vt:lpstr>
      <vt:lpstr>مثال: زمان بندی کار</vt:lpstr>
      <vt:lpstr>انواع محدودیت ها</vt:lpstr>
      <vt:lpstr>مثال: مسئله ریاضیات رمزی</vt:lpstr>
      <vt:lpstr>روش استاندارد فرموله سازی مسئله (افزایشی)</vt:lpstr>
      <vt:lpstr>انتشار محدودیت: استنتاج در CSP ها</vt:lpstr>
      <vt:lpstr>سازگاری گره</vt:lpstr>
      <vt:lpstr>Arc consistency</vt:lpstr>
      <vt:lpstr>Arc consistency</vt:lpstr>
      <vt:lpstr>Arc consistency</vt:lpstr>
      <vt:lpstr>Arc consistency</vt:lpstr>
      <vt:lpstr>الگوریتم AC-3 برای بررسی سازگاری یال</vt:lpstr>
      <vt:lpstr>سازگاری یال کلی (generalized arc-consistancy)</vt:lpstr>
      <vt:lpstr>سازگاری مسیر</vt:lpstr>
      <vt:lpstr>سازگاری k</vt:lpstr>
      <vt:lpstr>محدودیت های کلی</vt:lpstr>
      <vt:lpstr>محدودیت های کلی</vt:lpstr>
      <vt:lpstr>مثال: پازل Sudodu</vt:lpstr>
      <vt:lpstr>مثال: پازل Sudodu</vt:lpstr>
      <vt:lpstr>جستجوی پی جویی به عقب (Backtracking)</vt:lpstr>
      <vt:lpstr>جستجوی پی جویی به عقب (Backtracking)</vt:lpstr>
      <vt:lpstr>Backtracking example</vt:lpstr>
      <vt:lpstr>Backtracking example</vt:lpstr>
      <vt:lpstr>Backtracking example</vt:lpstr>
      <vt:lpstr>بهبود کارایی پی جویی به عقب</vt:lpstr>
      <vt:lpstr>مرتب سازی متغیرها و مقادیر</vt:lpstr>
      <vt:lpstr>اکتشاف درجه</vt:lpstr>
      <vt:lpstr>اکتشاف مقادیر محدودکننده کمتر (Least Constraining Value)</vt:lpstr>
      <vt:lpstr>ادغام جستجو و استنتاج</vt:lpstr>
      <vt:lpstr>بررسی رو به جلو</vt:lpstr>
      <vt:lpstr>جستجوی محلی برای CSP ها</vt:lpstr>
      <vt:lpstr>جستجوی محلی برای CSP ها</vt:lpstr>
      <vt:lpstr>جستجوی محلی برای CSP ها</vt:lpstr>
      <vt:lpstr>ساختار مسائل</vt:lpstr>
      <vt:lpstr>ساختار مسائل</vt:lpstr>
      <vt:lpstr>ساختار مسائل</vt:lpstr>
      <vt:lpstr>ساختار مسائل</vt:lpstr>
      <vt:lpstr>فصل هفتم: عاملهای منطقی</vt:lpstr>
      <vt:lpstr>عاملهای منطقی</vt:lpstr>
      <vt:lpstr>عاملهای مبتنی بر دانش</vt:lpstr>
      <vt:lpstr>منطق بصورت کلی</vt:lpstr>
      <vt:lpstr>نتیجه دادن</vt:lpstr>
      <vt:lpstr>مدلها</vt:lpstr>
      <vt:lpstr>استنتاج</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اموزش گام به گام هوش مصنوعی</dc:title>
  <dc:creator>Habib</dc:creator>
  <cp:lastModifiedBy>Habib</cp:lastModifiedBy>
  <cp:revision>242</cp:revision>
  <dcterms:created xsi:type="dcterms:W3CDTF">2014-01-31T07:21:18Z</dcterms:created>
  <dcterms:modified xsi:type="dcterms:W3CDTF">2014-04-11T08:39:35Z</dcterms:modified>
</cp:coreProperties>
</file>